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Open Sauce Bold" charset="1" panose="00000800000000000000"/>
      <p:regular r:id="rId13"/>
    </p:embeddedFont>
    <p:embeddedFont>
      <p:font typeface="Open Sauce" charset="1" panose="00000500000000000000"/>
      <p:regular r:id="rId14"/>
    </p:embeddedFont>
    <p:embeddedFont>
      <p:font typeface="Poppins" charset="1" panose="00000500000000000000"/>
      <p:regular r:id="rId15"/>
    </p:embeddedFont>
    <p:embeddedFont>
      <p:font typeface="Poppins Bold" charset="1" panose="00000800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sv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7.jpe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6.jpeg" Type="http://schemas.openxmlformats.org/officeDocument/2006/relationships/image"/><Relationship Id="rId6" Target="../media/image27.jpe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5383506" y="-627244"/>
            <a:ext cx="8229600" cy="8229600"/>
          </a:xfrm>
          <a:custGeom>
            <a:avLst/>
            <a:gdLst/>
            <a:ahLst/>
            <a:cxnLst/>
            <a:rect r="r" b="b" t="t" l="l"/>
            <a:pathLst>
              <a:path h="8229600" w="8229600">
                <a:moveTo>
                  <a:pt x="8229600" y="0"/>
                </a:moveTo>
                <a:lnTo>
                  <a:pt x="0" y="0"/>
                </a:lnTo>
                <a:lnTo>
                  <a:pt x="0" y="8229600"/>
                </a:lnTo>
                <a:lnTo>
                  <a:pt x="8229600" y="8229600"/>
                </a:lnTo>
                <a:lnTo>
                  <a:pt x="8229600" y="0"/>
                </a:lnTo>
                <a:close/>
              </a:path>
            </a:pathLst>
          </a:custGeom>
          <a:blipFill>
            <a:blip r:embed="rId2"/>
            <a:stretch>
              <a:fillRect l="0" t="0" r="0" b="0"/>
            </a:stretch>
          </a:blipFill>
        </p:spPr>
      </p:sp>
      <p:grpSp>
        <p:nvGrpSpPr>
          <p:cNvPr name="Group 3" id="3"/>
          <p:cNvGrpSpPr/>
          <p:nvPr/>
        </p:nvGrpSpPr>
        <p:grpSpPr>
          <a:xfrm rot="0">
            <a:off x="-4489739" y="1783112"/>
            <a:ext cx="11573961" cy="1157396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2700" cap="sq">
              <a:solidFill>
                <a:srgbClr val="000000"/>
              </a:solidFill>
              <a:prstDash val="solid"/>
              <a:miter/>
            </a:ln>
          </p:spPr>
        </p:sp>
      </p:grpSp>
      <p:sp>
        <p:nvSpPr>
          <p:cNvPr name="Freeform 5" id="5"/>
          <p:cNvSpPr/>
          <p:nvPr/>
        </p:nvSpPr>
        <p:spPr>
          <a:xfrm flipH="false" flipV="false" rot="0">
            <a:off x="12478688" y="7602356"/>
            <a:ext cx="6163611" cy="7752970"/>
          </a:xfrm>
          <a:custGeom>
            <a:avLst/>
            <a:gdLst/>
            <a:ahLst/>
            <a:cxnLst/>
            <a:rect r="r" b="b" t="t" l="l"/>
            <a:pathLst>
              <a:path h="7752970" w="6163611">
                <a:moveTo>
                  <a:pt x="0" y="0"/>
                </a:moveTo>
                <a:lnTo>
                  <a:pt x="6163611" y="0"/>
                </a:lnTo>
                <a:lnTo>
                  <a:pt x="6163611" y="7752970"/>
                </a:lnTo>
                <a:lnTo>
                  <a:pt x="0" y="77529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5383506" y="1180895"/>
            <a:ext cx="1332750" cy="1341247"/>
          </a:xfrm>
          <a:custGeom>
            <a:avLst/>
            <a:gdLst/>
            <a:ahLst/>
            <a:cxnLst/>
            <a:rect r="r" b="b" t="t" l="l"/>
            <a:pathLst>
              <a:path h="1341247" w="1332750">
                <a:moveTo>
                  <a:pt x="0" y="0"/>
                </a:moveTo>
                <a:lnTo>
                  <a:pt x="1332750" y="0"/>
                </a:lnTo>
                <a:lnTo>
                  <a:pt x="1332750" y="1341247"/>
                </a:lnTo>
                <a:lnTo>
                  <a:pt x="0" y="1341247"/>
                </a:lnTo>
                <a:lnTo>
                  <a:pt x="0" y="0"/>
                </a:lnTo>
                <a:close/>
              </a:path>
            </a:pathLst>
          </a:custGeom>
          <a:blipFill>
            <a:blip r:embed="rId5">
              <a:extLst>
                <a:ext uri="{96DAC541-7B7A-43D3-8B79-37D633B846F1}">
                  <asvg:svgBlip xmlns:asvg="http://schemas.microsoft.com/office/drawing/2016/SVG/main" r:embed="rId6"/>
                </a:ext>
              </a:extLst>
            </a:blip>
            <a:stretch>
              <a:fillRect l="0" t="-238460" r="-424611" b="-160673"/>
            </a:stretch>
          </a:blipFill>
        </p:spPr>
      </p:sp>
      <p:sp>
        <p:nvSpPr>
          <p:cNvPr name="Freeform 7" id="7"/>
          <p:cNvSpPr/>
          <p:nvPr/>
        </p:nvSpPr>
        <p:spPr>
          <a:xfrm flipH="false" flipV="false" rot="0">
            <a:off x="16968860" y="5342775"/>
            <a:ext cx="580879" cy="584582"/>
          </a:xfrm>
          <a:custGeom>
            <a:avLst/>
            <a:gdLst/>
            <a:ahLst/>
            <a:cxnLst/>
            <a:rect r="r" b="b" t="t" l="l"/>
            <a:pathLst>
              <a:path h="584582" w="580879">
                <a:moveTo>
                  <a:pt x="0" y="0"/>
                </a:moveTo>
                <a:lnTo>
                  <a:pt x="580880" y="0"/>
                </a:lnTo>
                <a:lnTo>
                  <a:pt x="580880" y="584583"/>
                </a:lnTo>
                <a:lnTo>
                  <a:pt x="0" y="584583"/>
                </a:lnTo>
                <a:lnTo>
                  <a:pt x="0" y="0"/>
                </a:lnTo>
                <a:close/>
              </a:path>
            </a:pathLst>
          </a:custGeom>
          <a:blipFill>
            <a:blip r:embed="rId5">
              <a:extLst>
                <a:ext uri="{96DAC541-7B7A-43D3-8B79-37D633B846F1}">
                  <asvg:svgBlip xmlns:asvg="http://schemas.microsoft.com/office/drawing/2016/SVG/main" r:embed="rId6"/>
                </a:ext>
              </a:extLst>
            </a:blip>
            <a:stretch>
              <a:fillRect l="0" t="-238460" r="-424611" b="-160673"/>
            </a:stretch>
          </a:blipFill>
        </p:spPr>
      </p:sp>
      <p:sp>
        <p:nvSpPr>
          <p:cNvPr name="Freeform 8" id="8"/>
          <p:cNvSpPr/>
          <p:nvPr/>
        </p:nvSpPr>
        <p:spPr>
          <a:xfrm flipH="false" flipV="false" rot="0">
            <a:off x="14848710" y="591780"/>
            <a:ext cx="2120151" cy="2120151"/>
          </a:xfrm>
          <a:custGeom>
            <a:avLst/>
            <a:gdLst/>
            <a:ahLst/>
            <a:cxnLst/>
            <a:rect r="r" b="b" t="t" l="l"/>
            <a:pathLst>
              <a:path h="2120151" w="2120151">
                <a:moveTo>
                  <a:pt x="0" y="0"/>
                </a:moveTo>
                <a:lnTo>
                  <a:pt x="2120150" y="0"/>
                </a:lnTo>
                <a:lnTo>
                  <a:pt x="2120150" y="2120151"/>
                </a:lnTo>
                <a:lnTo>
                  <a:pt x="0" y="2120151"/>
                </a:lnTo>
                <a:lnTo>
                  <a:pt x="0" y="0"/>
                </a:lnTo>
                <a:close/>
              </a:path>
            </a:pathLst>
          </a:custGeom>
          <a:blipFill>
            <a:blip r:embed="rId7"/>
            <a:stretch>
              <a:fillRect l="0" t="0" r="0" b="0"/>
            </a:stretch>
          </a:blipFill>
        </p:spPr>
      </p:sp>
      <p:sp>
        <p:nvSpPr>
          <p:cNvPr name="TextBox 9" id="9"/>
          <p:cNvSpPr txBox="true"/>
          <p:nvPr/>
        </p:nvSpPr>
        <p:spPr>
          <a:xfrm rot="0">
            <a:off x="7627147" y="3107817"/>
            <a:ext cx="9403901" cy="1746348"/>
          </a:xfrm>
          <a:prstGeom prst="rect">
            <a:avLst/>
          </a:prstGeom>
        </p:spPr>
        <p:txBody>
          <a:bodyPr anchor="t" rtlCol="false" tIns="0" lIns="0" bIns="0" rIns="0">
            <a:spAutoFit/>
          </a:bodyPr>
          <a:lstStyle/>
          <a:p>
            <a:pPr algn="l">
              <a:lnSpc>
                <a:spcPts val="6855"/>
              </a:lnSpc>
            </a:pPr>
            <a:r>
              <a:rPr lang="en-US" sz="5859" b="true">
                <a:solidFill>
                  <a:srgbClr val="014A85"/>
                </a:solidFill>
                <a:latin typeface="Open Sauce Bold"/>
                <a:ea typeface="Open Sauce Bold"/>
                <a:cs typeface="Open Sauce Bold"/>
                <a:sym typeface="Open Sauce Bold"/>
              </a:rPr>
              <a:t>When is the best time for recruitment reach out</a:t>
            </a:r>
          </a:p>
        </p:txBody>
      </p:sp>
      <p:sp>
        <p:nvSpPr>
          <p:cNvPr name="TextBox 10" id="10"/>
          <p:cNvSpPr txBox="true"/>
          <p:nvPr/>
        </p:nvSpPr>
        <p:spPr>
          <a:xfrm rot="0">
            <a:off x="7627147" y="1275177"/>
            <a:ext cx="6821238" cy="1436754"/>
          </a:xfrm>
          <a:prstGeom prst="rect">
            <a:avLst/>
          </a:prstGeom>
        </p:spPr>
        <p:txBody>
          <a:bodyPr anchor="t" rtlCol="false" tIns="0" lIns="0" bIns="0" rIns="0">
            <a:spAutoFit/>
          </a:bodyPr>
          <a:lstStyle/>
          <a:p>
            <a:pPr algn="l">
              <a:lnSpc>
                <a:spcPts val="11232"/>
              </a:lnSpc>
            </a:pPr>
            <a:r>
              <a:rPr lang="en-US" sz="9600">
                <a:solidFill>
                  <a:srgbClr val="000000"/>
                </a:solidFill>
                <a:latin typeface="Open Sauce"/>
                <a:ea typeface="Open Sauce"/>
                <a:cs typeface="Open Sauce"/>
                <a:sym typeface="Open Sauce"/>
              </a:rPr>
              <a:t>O’Haire lab</a:t>
            </a:r>
          </a:p>
        </p:txBody>
      </p:sp>
      <p:sp>
        <p:nvSpPr>
          <p:cNvPr name="TextBox 11" id="11"/>
          <p:cNvSpPr txBox="true"/>
          <p:nvPr/>
        </p:nvSpPr>
        <p:spPr>
          <a:xfrm rot="0">
            <a:off x="7816545" y="7668205"/>
            <a:ext cx="2835184" cy="499050"/>
          </a:xfrm>
          <a:prstGeom prst="rect">
            <a:avLst/>
          </a:prstGeom>
        </p:spPr>
        <p:txBody>
          <a:bodyPr anchor="t" rtlCol="false" tIns="0" lIns="0" bIns="0" rIns="0">
            <a:spAutoFit/>
          </a:bodyPr>
          <a:lstStyle/>
          <a:p>
            <a:pPr algn="l">
              <a:lnSpc>
                <a:spcPts val="3807"/>
              </a:lnSpc>
            </a:pPr>
            <a:r>
              <a:rPr lang="en-US" sz="2929">
                <a:solidFill>
                  <a:srgbClr val="000000"/>
                </a:solidFill>
                <a:latin typeface="Poppins"/>
                <a:ea typeface="Poppins"/>
                <a:cs typeface="Poppins"/>
                <a:sym typeface="Poppins"/>
              </a:rPr>
              <a:t>Presented by</a:t>
            </a:r>
          </a:p>
        </p:txBody>
      </p:sp>
      <p:sp>
        <p:nvSpPr>
          <p:cNvPr name="TextBox 12" id="12"/>
          <p:cNvSpPr txBox="true"/>
          <p:nvPr/>
        </p:nvSpPr>
        <p:spPr>
          <a:xfrm rot="0">
            <a:off x="7816545" y="8161372"/>
            <a:ext cx="3064261" cy="494481"/>
          </a:xfrm>
          <a:prstGeom prst="rect">
            <a:avLst/>
          </a:prstGeom>
        </p:spPr>
        <p:txBody>
          <a:bodyPr anchor="t" rtlCol="false" tIns="0" lIns="0" bIns="0" rIns="0">
            <a:spAutoFit/>
          </a:bodyPr>
          <a:lstStyle/>
          <a:p>
            <a:pPr algn="l">
              <a:lnSpc>
                <a:spcPts val="3807"/>
              </a:lnSpc>
            </a:pPr>
            <a:r>
              <a:rPr lang="en-US" sz="2929" b="true">
                <a:solidFill>
                  <a:srgbClr val="014A85"/>
                </a:solidFill>
                <a:latin typeface="Poppins Bold"/>
                <a:ea typeface="Poppins Bold"/>
                <a:cs typeface="Poppins Bold"/>
                <a:sym typeface="Poppins Bold"/>
              </a:rPr>
              <a:t>Chi Thieu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3417035" y="-3966298"/>
            <a:ext cx="8229600" cy="8229600"/>
          </a:xfrm>
          <a:custGeom>
            <a:avLst/>
            <a:gdLst/>
            <a:ahLst/>
            <a:cxnLst/>
            <a:rect r="r" b="b" t="t" l="l"/>
            <a:pathLst>
              <a:path h="8229600" w="8229600">
                <a:moveTo>
                  <a:pt x="8229600" y="0"/>
                </a:moveTo>
                <a:lnTo>
                  <a:pt x="0" y="0"/>
                </a:lnTo>
                <a:lnTo>
                  <a:pt x="0" y="8229600"/>
                </a:lnTo>
                <a:lnTo>
                  <a:pt x="8229600" y="8229600"/>
                </a:lnTo>
                <a:lnTo>
                  <a:pt x="8229600" y="0"/>
                </a:lnTo>
                <a:close/>
              </a:path>
            </a:pathLst>
          </a:custGeom>
          <a:blipFill>
            <a:blip r:embed="rId2"/>
            <a:stretch>
              <a:fillRect l="0" t="0" r="0" b="0"/>
            </a:stretch>
          </a:blipFill>
        </p:spPr>
      </p:sp>
      <p:sp>
        <p:nvSpPr>
          <p:cNvPr name="Freeform 3" id="3"/>
          <p:cNvSpPr/>
          <p:nvPr/>
        </p:nvSpPr>
        <p:spPr>
          <a:xfrm flipH="false" flipV="false" rot="0">
            <a:off x="13570175" y="1091193"/>
            <a:ext cx="980801" cy="987054"/>
          </a:xfrm>
          <a:custGeom>
            <a:avLst/>
            <a:gdLst/>
            <a:ahLst/>
            <a:cxnLst/>
            <a:rect r="r" b="b" t="t" l="l"/>
            <a:pathLst>
              <a:path h="987054" w="980801">
                <a:moveTo>
                  <a:pt x="0" y="0"/>
                </a:moveTo>
                <a:lnTo>
                  <a:pt x="980800" y="0"/>
                </a:lnTo>
                <a:lnTo>
                  <a:pt x="980800" y="987054"/>
                </a:lnTo>
                <a:lnTo>
                  <a:pt x="0" y="987054"/>
                </a:lnTo>
                <a:lnTo>
                  <a:pt x="0" y="0"/>
                </a:lnTo>
                <a:close/>
              </a:path>
            </a:pathLst>
          </a:custGeom>
          <a:blipFill>
            <a:blip r:embed="rId3">
              <a:extLst>
                <a:ext uri="{96DAC541-7B7A-43D3-8B79-37D633B846F1}">
                  <asvg:svgBlip xmlns:asvg="http://schemas.microsoft.com/office/drawing/2016/SVG/main" r:embed="rId4"/>
                </a:ext>
              </a:extLst>
            </a:blip>
            <a:stretch>
              <a:fillRect l="0" t="-238460" r="-424611" b="-160673"/>
            </a:stretch>
          </a:blipFill>
        </p:spPr>
      </p:sp>
      <p:grpSp>
        <p:nvGrpSpPr>
          <p:cNvPr name="Group 4" id="4"/>
          <p:cNvGrpSpPr/>
          <p:nvPr/>
        </p:nvGrpSpPr>
        <p:grpSpPr>
          <a:xfrm rot="0">
            <a:off x="0" y="-1230678"/>
            <a:ext cx="5854537" cy="7493808"/>
            <a:chOff x="0" y="0"/>
            <a:chExt cx="635000" cy="812800"/>
          </a:xfrm>
        </p:grpSpPr>
        <p:sp>
          <p:nvSpPr>
            <p:cNvPr name="Freeform 5" id="5"/>
            <p:cNvSpPr/>
            <p:nvPr/>
          </p:nvSpPr>
          <p:spPr>
            <a:xfrm flipH="false" flipV="false" rot="0">
              <a:off x="0" y="0"/>
              <a:ext cx="635000" cy="807108"/>
            </a:xfrm>
            <a:custGeom>
              <a:avLst/>
              <a:gdLst/>
              <a:ahLst/>
              <a:cxnLst/>
              <a:rect r="r" b="b" t="t" l="l"/>
              <a:pathLst>
                <a:path h="807108" w="635000">
                  <a:moveTo>
                    <a:pt x="635000" y="47523"/>
                  </a:moveTo>
                  <a:lnTo>
                    <a:pt x="635000" y="650977"/>
                  </a:lnTo>
                  <a:cubicBezTo>
                    <a:pt x="635000" y="679490"/>
                    <a:pt x="617114" y="704939"/>
                    <a:pt x="590286" y="714597"/>
                  </a:cubicBezTo>
                  <a:lnTo>
                    <a:pt x="362214" y="796703"/>
                  </a:lnTo>
                  <a:cubicBezTo>
                    <a:pt x="333312" y="807108"/>
                    <a:pt x="301688" y="807108"/>
                    <a:pt x="272786" y="796703"/>
                  </a:cubicBezTo>
                  <a:lnTo>
                    <a:pt x="44714" y="714597"/>
                  </a:lnTo>
                  <a:cubicBezTo>
                    <a:pt x="17886" y="704939"/>
                    <a:pt x="0" y="679490"/>
                    <a:pt x="0" y="650977"/>
                  </a:cubicBezTo>
                  <a:lnTo>
                    <a:pt x="0" y="47523"/>
                  </a:lnTo>
                  <a:cubicBezTo>
                    <a:pt x="0" y="21277"/>
                    <a:pt x="21277" y="0"/>
                    <a:pt x="47523" y="0"/>
                  </a:cubicBezTo>
                  <a:lnTo>
                    <a:pt x="587477" y="0"/>
                  </a:lnTo>
                  <a:cubicBezTo>
                    <a:pt x="613723" y="0"/>
                    <a:pt x="635000" y="21277"/>
                    <a:pt x="635000" y="47523"/>
                  </a:cubicBezTo>
                  <a:close/>
                </a:path>
              </a:pathLst>
            </a:custGeom>
            <a:blipFill>
              <a:blip r:embed="rId5"/>
              <a:stretch>
                <a:fillRect l="-45079" t="0" r="-45079" b="0"/>
              </a:stretch>
            </a:blipFill>
            <a:ln w="95250" cap="rnd">
              <a:solidFill>
                <a:srgbClr val="014A85"/>
              </a:solidFill>
              <a:prstDash val="solid"/>
              <a:round/>
            </a:ln>
          </p:spPr>
        </p:sp>
      </p:grpSp>
      <p:sp>
        <p:nvSpPr>
          <p:cNvPr name="Freeform 6" id="6"/>
          <p:cNvSpPr/>
          <p:nvPr/>
        </p:nvSpPr>
        <p:spPr>
          <a:xfrm flipH="false" flipV="false" rot="0">
            <a:off x="5079363" y="4363384"/>
            <a:ext cx="1550348" cy="1560232"/>
          </a:xfrm>
          <a:custGeom>
            <a:avLst/>
            <a:gdLst/>
            <a:ahLst/>
            <a:cxnLst/>
            <a:rect r="r" b="b" t="t" l="l"/>
            <a:pathLst>
              <a:path h="1560232" w="1550348">
                <a:moveTo>
                  <a:pt x="0" y="0"/>
                </a:moveTo>
                <a:lnTo>
                  <a:pt x="1550348" y="0"/>
                </a:lnTo>
                <a:lnTo>
                  <a:pt x="1550348" y="1560232"/>
                </a:lnTo>
                <a:lnTo>
                  <a:pt x="0" y="1560232"/>
                </a:lnTo>
                <a:lnTo>
                  <a:pt x="0" y="0"/>
                </a:lnTo>
                <a:close/>
              </a:path>
            </a:pathLst>
          </a:custGeom>
          <a:blipFill>
            <a:blip r:embed="rId3">
              <a:extLst>
                <a:ext uri="{96DAC541-7B7A-43D3-8B79-37D633B846F1}">
                  <asvg:svgBlip xmlns:asvg="http://schemas.microsoft.com/office/drawing/2016/SVG/main" r:embed="rId4"/>
                </a:ext>
              </a:extLst>
            </a:blip>
            <a:stretch>
              <a:fillRect l="0" t="-238460" r="-424611" b="-160673"/>
            </a:stretch>
          </a:blipFill>
        </p:spPr>
      </p:sp>
      <p:grpSp>
        <p:nvGrpSpPr>
          <p:cNvPr name="Group 7" id="7"/>
          <p:cNvGrpSpPr/>
          <p:nvPr/>
        </p:nvGrpSpPr>
        <p:grpSpPr>
          <a:xfrm rot="0">
            <a:off x="1551634" y="7762342"/>
            <a:ext cx="4469138" cy="780683"/>
            <a:chOff x="0" y="0"/>
            <a:chExt cx="1259350" cy="219987"/>
          </a:xfrm>
        </p:grpSpPr>
        <p:sp>
          <p:nvSpPr>
            <p:cNvPr name="Freeform 8" id="8"/>
            <p:cNvSpPr/>
            <p:nvPr/>
          </p:nvSpPr>
          <p:spPr>
            <a:xfrm flipH="false" flipV="false" rot="0">
              <a:off x="0" y="0"/>
              <a:ext cx="1259349" cy="219987"/>
            </a:xfrm>
            <a:custGeom>
              <a:avLst/>
              <a:gdLst/>
              <a:ahLst/>
              <a:cxnLst/>
              <a:rect r="r" b="b" t="t" l="l"/>
              <a:pathLst>
                <a:path h="219987" w="1259349">
                  <a:moveTo>
                    <a:pt x="88348" y="0"/>
                  </a:moveTo>
                  <a:lnTo>
                    <a:pt x="1171002" y="0"/>
                  </a:lnTo>
                  <a:cubicBezTo>
                    <a:pt x="1194433" y="0"/>
                    <a:pt x="1216905" y="9308"/>
                    <a:pt x="1233473" y="25876"/>
                  </a:cubicBezTo>
                  <a:cubicBezTo>
                    <a:pt x="1250041" y="42445"/>
                    <a:pt x="1259349" y="64916"/>
                    <a:pt x="1259349" y="88348"/>
                  </a:cubicBezTo>
                  <a:lnTo>
                    <a:pt x="1259349" y="131639"/>
                  </a:lnTo>
                  <a:cubicBezTo>
                    <a:pt x="1259349" y="155071"/>
                    <a:pt x="1250041" y="177542"/>
                    <a:pt x="1233473" y="194111"/>
                  </a:cubicBezTo>
                  <a:cubicBezTo>
                    <a:pt x="1216905" y="210679"/>
                    <a:pt x="1194433" y="219987"/>
                    <a:pt x="1171002" y="219987"/>
                  </a:cubicBezTo>
                  <a:lnTo>
                    <a:pt x="88348" y="219987"/>
                  </a:lnTo>
                  <a:cubicBezTo>
                    <a:pt x="64916" y="219987"/>
                    <a:pt x="42445" y="210679"/>
                    <a:pt x="25876" y="194111"/>
                  </a:cubicBezTo>
                  <a:cubicBezTo>
                    <a:pt x="9308" y="177542"/>
                    <a:pt x="0" y="155071"/>
                    <a:pt x="0" y="131639"/>
                  </a:cubicBezTo>
                  <a:lnTo>
                    <a:pt x="0" y="88348"/>
                  </a:lnTo>
                  <a:cubicBezTo>
                    <a:pt x="0" y="64916"/>
                    <a:pt x="9308" y="42445"/>
                    <a:pt x="25876" y="25876"/>
                  </a:cubicBezTo>
                  <a:cubicBezTo>
                    <a:pt x="42445" y="9308"/>
                    <a:pt x="64916" y="0"/>
                    <a:pt x="88348" y="0"/>
                  </a:cubicBezTo>
                  <a:close/>
                </a:path>
              </a:pathLst>
            </a:custGeom>
            <a:solidFill>
              <a:srgbClr val="014A85"/>
            </a:solidFill>
          </p:spPr>
        </p:sp>
        <p:sp>
          <p:nvSpPr>
            <p:cNvPr name="TextBox 9" id="9"/>
            <p:cNvSpPr txBox="true"/>
            <p:nvPr/>
          </p:nvSpPr>
          <p:spPr>
            <a:xfrm>
              <a:off x="0" y="-47625"/>
              <a:ext cx="1259350" cy="267612"/>
            </a:xfrm>
            <a:prstGeom prst="rect">
              <a:avLst/>
            </a:prstGeom>
          </p:spPr>
          <p:txBody>
            <a:bodyPr anchor="ctr" rtlCol="false" tIns="50800" lIns="50800" bIns="50800" rIns="50800"/>
            <a:lstStyle/>
            <a:p>
              <a:pPr algn="ctr">
                <a:lnSpc>
                  <a:spcPts val="3432"/>
                </a:lnSpc>
              </a:pPr>
            </a:p>
          </p:txBody>
        </p:sp>
      </p:grpSp>
      <p:grpSp>
        <p:nvGrpSpPr>
          <p:cNvPr name="Group 10" id="10"/>
          <p:cNvGrpSpPr/>
          <p:nvPr/>
        </p:nvGrpSpPr>
        <p:grpSpPr>
          <a:xfrm rot="0">
            <a:off x="6886139" y="7762342"/>
            <a:ext cx="4469138" cy="780683"/>
            <a:chOff x="0" y="0"/>
            <a:chExt cx="1259350" cy="219987"/>
          </a:xfrm>
        </p:grpSpPr>
        <p:sp>
          <p:nvSpPr>
            <p:cNvPr name="Freeform 11" id="11"/>
            <p:cNvSpPr/>
            <p:nvPr/>
          </p:nvSpPr>
          <p:spPr>
            <a:xfrm flipH="false" flipV="false" rot="0">
              <a:off x="0" y="0"/>
              <a:ext cx="1259349" cy="219987"/>
            </a:xfrm>
            <a:custGeom>
              <a:avLst/>
              <a:gdLst/>
              <a:ahLst/>
              <a:cxnLst/>
              <a:rect r="r" b="b" t="t" l="l"/>
              <a:pathLst>
                <a:path h="219987" w="1259349">
                  <a:moveTo>
                    <a:pt x="88348" y="0"/>
                  </a:moveTo>
                  <a:lnTo>
                    <a:pt x="1171002" y="0"/>
                  </a:lnTo>
                  <a:cubicBezTo>
                    <a:pt x="1194433" y="0"/>
                    <a:pt x="1216905" y="9308"/>
                    <a:pt x="1233473" y="25876"/>
                  </a:cubicBezTo>
                  <a:cubicBezTo>
                    <a:pt x="1250041" y="42445"/>
                    <a:pt x="1259349" y="64916"/>
                    <a:pt x="1259349" y="88348"/>
                  </a:cubicBezTo>
                  <a:lnTo>
                    <a:pt x="1259349" y="131639"/>
                  </a:lnTo>
                  <a:cubicBezTo>
                    <a:pt x="1259349" y="155071"/>
                    <a:pt x="1250041" y="177542"/>
                    <a:pt x="1233473" y="194111"/>
                  </a:cubicBezTo>
                  <a:cubicBezTo>
                    <a:pt x="1216905" y="210679"/>
                    <a:pt x="1194433" y="219987"/>
                    <a:pt x="1171002" y="219987"/>
                  </a:cubicBezTo>
                  <a:lnTo>
                    <a:pt x="88348" y="219987"/>
                  </a:lnTo>
                  <a:cubicBezTo>
                    <a:pt x="64916" y="219987"/>
                    <a:pt x="42445" y="210679"/>
                    <a:pt x="25876" y="194111"/>
                  </a:cubicBezTo>
                  <a:cubicBezTo>
                    <a:pt x="9308" y="177542"/>
                    <a:pt x="0" y="155071"/>
                    <a:pt x="0" y="131639"/>
                  </a:cubicBezTo>
                  <a:lnTo>
                    <a:pt x="0" y="88348"/>
                  </a:lnTo>
                  <a:cubicBezTo>
                    <a:pt x="0" y="64916"/>
                    <a:pt x="9308" y="42445"/>
                    <a:pt x="25876" y="25876"/>
                  </a:cubicBezTo>
                  <a:cubicBezTo>
                    <a:pt x="42445" y="9308"/>
                    <a:pt x="64916" y="0"/>
                    <a:pt x="88348" y="0"/>
                  </a:cubicBezTo>
                  <a:close/>
                </a:path>
              </a:pathLst>
            </a:custGeom>
            <a:solidFill>
              <a:srgbClr val="014A85"/>
            </a:solidFill>
          </p:spPr>
        </p:sp>
        <p:sp>
          <p:nvSpPr>
            <p:cNvPr name="TextBox 12" id="12"/>
            <p:cNvSpPr txBox="true"/>
            <p:nvPr/>
          </p:nvSpPr>
          <p:spPr>
            <a:xfrm>
              <a:off x="0" y="-47625"/>
              <a:ext cx="1259350" cy="267612"/>
            </a:xfrm>
            <a:prstGeom prst="rect">
              <a:avLst/>
            </a:prstGeom>
          </p:spPr>
          <p:txBody>
            <a:bodyPr anchor="ctr" rtlCol="false" tIns="50800" lIns="50800" bIns="50800" rIns="50800"/>
            <a:lstStyle/>
            <a:p>
              <a:pPr algn="ctr">
                <a:lnSpc>
                  <a:spcPts val="3432"/>
                </a:lnSpc>
              </a:pPr>
            </a:p>
          </p:txBody>
        </p:sp>
      </p:grpSp>
      <p:grpSp>
        <p:nvGrpSpPr>
          <p:cNvPr name="Group 13" id="13"/>
          <p:cNvGrpSpPr/>
          <p:nvPr/>
        </p:nvGrpSpPr>
        <p:grpSpPr>
          <a:xfrm rot="0">
            <a:off x="12219055" y="7762342"/>
            <a:ext cx="5158199" cy="780683"/>
            <a:chOff x="0" y="0"/>
            <a:chExt cx="1453519" cy="219987"/>
          </a:xfrm>
        </p:grpSpPr>
        <p:sp>
          <p:nvSpPr>
            <p:cNvPr name="Freeform 14" id="14"/>
            <p:cNvSpPr/>
            <p:nvPr/>
          </p:nvSpPr>
          <p:spPr>
            <a:xfrm flipH="false" flipV="false" rot="0">
              <a:off x="0" y="0"/>
              <a:ext cx="1453519" cy="219987"/>
            </a:xfrm>
            <a:custGeom>
              <a:avLst/>
              <a:gdLst/>
              <a:ahLst/>
              <a:cxnLst/>
              <a:rect r="r" b="b" t="t" l="l"/>
              <a:pathLst>
                <a:path h="219987" w="1453519">
                  <a:moveTo>
                    <a:pt x="76546" y="0"/>
                  </a:moveTo>
                  <a:lnTo>
                    <a:pt x="1376973" y="0"/>
                  </a:lnTo>
                  <a:cubicBezTo>
                    <a:pt x="1419248" y="0"/>
                    <a:pt x="1453519" y="34271"/>
                    <a:pt x="1453519" y="76546"/>
                  </a:cubicBezTo>
                  <a:lnTo>
                    <a:pt x="1453519" y="143441"/>
                  </a:lnTo>
                  <a:cubicBezTo>
                    <a:pt x="1453519" y="185716"/>
                    <a:pt x="1419248" y="219987"/>
                    <a:pt x="1376973" y="219987"/>
                  </a:cubicBezTo>
                  <a:lnTo>
                    <a:pt x="76546" y="219987"/>
                  </a:lnTo>
                  <a:cubicBezTo>
                    <a:pt x="34271" y="219987"/>
                    <a:pt x="0" y="185716"/>
                    <a:pt x="0" y="143441"/>
                  </a:cubicBezTo>
                  <a:lnTo>
                    <a:pt x="0" y="76546"/>
                  </a:lnTo>
                  <a:cubicBezTo>
                    <a:pt x="0" y="34271"/>
                    <a:pt x="34271" y="0"/>
                    <a:pt x="76546" y="0"/>
                  </a:cubicBezTo>
                  <a:close/>
                </a:path>
              </a:pathLst>
            </a:custGeom>
            <a:solidFill>
              <a:srgbClr val="014A85"/>
            </a:solidFill>
          </p:spPr>
        </p:sp>
        <p:sp>
          <p:nvSpPr>
            <p:cNvPr name="TextBox 15" id="15"/>
            <p:cNvSpPr txBox="true"/>
            <p:nvPr/>
          </p:nvSpPr>
          <p:spPr>
            <a:xfrm>
              <a:off x="0" y="-47625"/>
              <a:ext cx="1453519" cy="267612"/>
            </a:xfrm>
            <a:prstGeom prst="rect">
              <a:avLst/>
            </a:prstGeom>
          </p:spPr>
          <p:txBody>
            <a:bodyPr anchor="ctr" rtlCol="false" tIns="50800" lIns="50800" bIns="50800" rIns="50800"/>
            <a:lstStyle/>
            <a:p>
              <a:pPr algn="ctr">
                <a:lnSpc>
                  <a:spcPts val="3432"/>
                </a:lnSpc>
              </a:pPr>
            </a:p>
          </p:txBody>
        </p:sp>
      </p:grpSp>
      <p:sp>
        <p:nvSpPr>
          <p:cNvPr name="Freeform 16" id="16"/>
          <p:cNvSpPr/>
          <p:nvPr/>
        </p:nvSpPr>
        <p:spPr>
          <a:xfrm flipH="false" flipV="false" rot="0">
            <a:off x="1028700" y="7497605"/>
            <a:ext cx="1336896" cy="1310158"/>
          </a:xfrm>
          <a:custGeom>
            <a:avLst/>
            <a:gdLst/>
            <a:ahLst/>
            <a:cxnLst/>
            <a:rect r="r" b="b" t="t" l="l"/>
            <a:pathLst>
              <a:path h="1310158" w="1336896">
                <a:moveTo>
                  <a:pt x="0" y="0"/>
                </a:moveTo>
                <a:lnTo>
                  <a:pt x="1336896" y="0"/>
                </a:lnTo>
                <a:lnTo>
                  <a:pt x="1336896" y="1310158"/>
                </a:lnTo>
                <a:lnTo>
                  <a:pt x="0" y="13101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6363205" y="7497605"/>
            <a:ext cx="1336896" cy="1310158"/>
          </a:xfrm>
          <a:custGeom>
            <a:avLst/>
            <a:gdLst/>
            <a:ahLst/>
            <a:cxnLst/>
            <a:rect r="r" b="b" t="t" l="l"/>
            <a:pathLst>
              <a:path h="1310158" w="1336896">
                <a:moveTo>
                  <a:pt x="0" y="0"/>
                </a:moveTo>
                <a:lnTo>
                  <a:pt x="1336896" y="0"/>
                </a:lnTo>
                <a:lnTo>
                  <a:pt x="1336896" y="1310158"/>
                </a:lnTo>
                <a:lnTo>
                  <a:pt x="0" y="13101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11696120" y="7497605"/>
            <a:ext cx="1336896" cy="1310158"/>
          </a:xfrm>
          <a:custGeom>
            <a:avLst/>
            <a:gdLst/>
            <a:ahLst/>
            <a:cxnLst/>
            <a:rect r="r" b="b" t="t" l="l"/>
            <a:pathLst>
              <a:path h="1310158" w="1336896">
                <a:moveTo>
                  <a:pt x="0" y="0"/>
                </a:moveTo>
                <a:lnTo>
                  <a:pt x="1336896" y="0"/>
                </a:lnTo>
                <a:lnTo>
                  <a:pt x="1336896" y="1310158"/>
                </a:lnTo>
                <a:lnTo>
                  <a:pt x="0" y="13101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1463669" y="7884412"/>
            <a:ext cx="466959" cy="539058"/>
          </a:xfrm>
          <a:custGeom>
            <a:avLst/>
            <a:gdLst/>
            <a:ahLst/>
            <a:cxnLst/>
            <a:rect r="r" b="b" t="t" l="l"/>
            <a:pathLst>
              <a:path h="539058" w="466959">
                <a:moveTo>
                  <a:pt x="0" y="0"/>
                </a:moveTo>
                <a:lnTo>
                  <a:pt x="466959" y="0"/>
                </a:lnTo>
                <a:lnTo>
                  <a:pt x="466959" y="539058"/>
                </a:lnTo>
                <a:lnTo>
                  <a:pt x="0" y="53905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false" rot="0">
            <a:off x="6798174" y="7883155"/>
            <a:ext cx="466959" cy="539058"/>
          </a:xfrm>
          <a:custGeom>
            <a:avLst/>
            <a:gdLst/>
            <a:ahLst/>
            <a:cxnLst/>
            <a:rect r="r" b="b" t="t" l="l"/>
            <a:pathLst>
              <a:path h="539058" w="466959">
                <a:moveTo>
                  <a:pt x="0" y="0"/>
                </a:moveTo>
                <a:lnTo>
                  <a:pt x="466958" y="0"/>
                </a:lnTo>
                <a:lnTo>
                  <a:pt x="466958" y="539058"/>
                </a:lnTo>
                <a:lnTo>
                  <a:pt x="0" y="53905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0">
            <a:off x="12131089" y="7883155"/>
            <a:ext cx="466959" cy="539058"/>
          </a:xfrm>
          <a:custGeom>
            <a:avLst/>
            <a:gdLst/>
            <a:ahLst/>
            <a:cxnLst/>
            <a:rect r="r" b="b" t="t" l="l"/>
            <a:pathLst>
              <a:path h="539058" w="466959">
                <a:moveTo>
                  <a:pt x="0" y="0"/>
                </a:moveTo>
                <a:lnTo>
                  <a:pt x="466959" y="0"/>
                </a:lnTo>
                <a:lnTo>
                  <a:pt x="466959" y="539058"/>
                </a:lnTo>
                <a:lnTo>
                  <a:pt x="0" y="53905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false" flipV="false" rot="0">
            <a:off x="14375724" y="3203829"/>
            <a:ext cx="1384649" cy="507128"/>
          </a:xfrm>
          <a:custGeom>
            <a:avLst/>
            <a:gdLst/>
            <a:ahLst/>
            <a:cxnLst/>
            <a:rect r="r" b="b" t="t" l="l"/>
            <a:pathLst>
              <a:path h="507128" w="1384649">
                <a:moveTo>
                  <a:pt x="0" y="0"/>
                </a:moveTo>
                <a:lnTo>
                  <a:pt x="1384649" y="0"/>
                </a:lnTo>
                <a:lnTo>
                  <a:pt x="1384649" y="507128"/>
                </a:lnTo>
                <a:lnTo>
                  <a:pt x="0" y="50712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3" id="23"/>
          <p:cNvSpPr txBox="true"/>
          <p:nvPr/>
        </p:nvSpPr>
        <p:spPr>
          <a:xfrm rot="0">
            <a:off x="6798174" y="2636301"/>
            <a:ext cx="12574765" cy="2247663"/>
          </a:xfrm>
          <a:prstGeom prst="rect">
            <a:avLst/>
          </a:prstGeom>
        </p:spPr>
        <p:txBody>
          <a:bodyPr anchor="t" rtlCol="false" tIns="0" lIns="0" bIns="0" rIns="0">
            <a:spAutoFit/>
          </a:bodyPr>
          <a:lstStyle/>
          <a:p>
            <a:pPr algn="just">
              <a:lnSpc>
                <a:spcPts val="2949"/>
              </a:lnSpc>
            </a:pPr>
            <a:r>
              <a:rPr lang="en-US" sz="2268">
                <a:solidFill>
                  <a:srgbClr val="000000"/>
                </a:solidFill>
                <a:latin typeface="Poppins"/>
                <a:ea typeface="Poppins"/>
                <a:cs typeface="Poppins"/>
                <a:sym typeface="Poppins"/>
              </a:rPr>
              <a:t>Database are export from RedCap</a:t>
            </a:r>
          </a:p>
          <a:p>
            <a:pPr algn="just">
              <a:lnSpc>
                <a:spcPts val="2949"/>
              </a:lnSpc>
            </a:pPr>
            <a:r>
              <a:rPr lang="en-US" sz="2268">
                <a:solidFill>
                  <a:srgbClr val="000000"/>
                </a:solidFill>
                <a:latin typeface="Poppins"/>
                <a:ea typeface="Poppins"/>
                <a:cs typeface="Poppins"/>
                <a:sym typeface="Poppins"/>
              </a:rPr>
              <a:t>Instrument include : </a:t>
            </a:r>
          </a:p>
          <a:p>
            <a:pPr algn="just" marL="489800" indent="-244900" lvl="1">
              <a:lnSpc>
                <a:spcPts val="2949"/>
              </a:lnSpc>
              <a:buFont typeface="Arial"/>
              <a:buChar char="•"/>
            </a:pPr>
            <a:r>
              <a:rPr lang="en-US" sz="2268">
                <a:solidFill>
                  <a:srgbClr val="000000"/>
                </a:solidFill>
                <a:latin typeface="Poppins"/>
                <a:ea typeface="Poppins"/>
                <a:cs typeface="Poppins"/>
                <a:sym typeface="Poppins"/>
              </a:rPr>
              <a:t>Welcome Packet </a:t>
            </a:r>
          </a:p>
          <a:p>
            <a:pPr algn="just" marL="489800" indent="-244900" lvl="1">
              <a:lnSpc>
                <a:spcPts val="2949"/>
              </a:lnSpc>
              <a:buFont typeface="Arial"/>
              <a:buChar char="•"/>
            </a:pPr>
            <a:r>
              <a:rPr lang="en-US" sz="2268">
                <a:solidFill>
                  <a:srgbClr val="000000"/>
                </a:solidFill>
                <a:latin typeface="Poppins"/>
                <a:ea typeface="Poppins"/>
                <a:cs typeface="Poppins"/>
                <a:sym typeface="Poppins"/>
              </a:rPr>
              <a:t>Recruitment Call</a:t>
            </a:r>
          </a:p>
          <a:p>
            <a:pPr algn="just" marL="489800" indent="-244900" lvl="1">
              <a:lnSpc>
                <a:spcPts val="2949"/>
              </a:lnSpc>
              <a:buFont typeface="Arial"/>
              <a:buChar char="•"/>
            </a:pPr>
            <a:r>
              <a:rPr lang="en-US" sz="2268">
                <a:solidFill>
                  <a:srgbClr val="000000"/>
                </a:solidFill>
                <a:latin typeface="Poppins"/>
                <a:ea typeface="Poppins"/>
                <a:cs typeface="Poppins"/>
                <a:sym typeface="Poppins"/>
              </a:rPr>
              <a:t>Additional Communication</a:t>
            </a:r>
          </a:p>
          <a:p>
            <a:pPr algn="just" marL="489800" indent="-244900" lvl="1">
              <a:lnSpc>
                <a:spcPts val="2949"/>
              </a:lnSpc>
              <a:buFont typeface="Arial"/>
              <a:buChar char="•"/>
            </a:pPr>
            <a:r>
              <a:rPr lang="en-US" sz="2268">
                <a:solidFill>
                  <a:srgbClr val="000000"/>
                </a:solidFill>
                <a:latin typeface="Poppins"/>
                <a:ea typeface="Poppins"/>
                <a:cs typeface="Poppins"/>
                <a:sym typeface="Poppins"/>
              </a:rPr>
              <a:t>Recruitment Result</a:t>
            </a:r>
          </a:p>
        </p:txBody>
      </p:sp>
      <p:grpSp>
        <p:nvGrpSpPr>
          <p:cNvPr name="Group 24" id="24"/>
          <p:cNvGrpSpPr/>
          <p:nvPr/>
        </p:nvGrpSpPr>
        <p:grpSpPr>
          <a:xfrm rot="0">
            <a:off x="13570175" y="-2507361"/>
            <a:ext cx="5461302" cy="5311726"/>
            <a:chOff x="0" y="0"/>
            <a:chExt cx="1438368" cy="1398973"/>
          </a:xfrm>
        </p:grpSpPr>
        <p:sp>
          <p:nvSpPr>
            <p:cNvPr name="Freeform 25" id="25"/>
            <p:cNvSpPr/>
            <p:nvPr/>
          </p:nvSpPr>
          <p:spPr>
            <a:xfrm flipH="false" flipV="false" rot="0">
              <a:off x="0" y="0"/>
              <a:ext cx="1438368" cy="1398973"/>
            </a:xfrm>
            <a:custGeom>
              <a:avLst/>
              <a:gdLst/>
              <a:ahLst/>
              <a:cxnLst/>
              <a:rect r="r" b="b" t="t" l="l"/>
              <a:pathLst>
                <a:path h="1398973" w="1438368">
                  <a:moveTo>
                    <a:pt x="72297" y="0"/>
                  </a:moveTo>
                  <a:lnTo>
                    <a:pt x="1366070" y="0"/>
                  </a:lnTo>
                  <a:cubicBezTo>
                    <a:pt x="1405999" y="0"/>
                    <a:pt x="1438368" y="32369"/>
                    <a:pt x="1438368" y="72297"/>
                  </a:cubicBezTo>
                  <a:lnTo>
                    <a:pt x="1438368" y="1326676"/>
                  </a:lnTo>
                  <a:cubicBezTo>
                    <a:pt x="1438368" y="1366604"/>
                    <a:pt x="1405999" y="1398973"/>
                    <a:pt x="1366070" y="1398973"/>
                  </a:cubicBezTo>
                  <a:lnTo>
                    <a:pt x="72297" y="1398973"/>
                  </a:lnTo>
                  <a:cubicBezTo>
                    <a:pt x="32369" y="1398973"/>
                    <a:pt x="0" y="1366604"/>
                    <a:pt x="0" y="1326676"/>
                  </a:cubicBezTo>
                  <a:lnTo>
                    <a:pt x="0" y="72297"/>
                  </a:lnTo>
                  <a:cubicBezTo>
                    <a:pt x="0" y="32369"/>
                    <a:pt x="32369" y="0"/>
                    <a:pt x="72297" y="0"/>
                  </a:cubicBezTo>
                  <a:close/>
                </a:path>
              </a:pathLst>
            </a:custGeom>
            <a:solidFill>
              <a:srgbClr val="014A85"/>
            </a:solidFill>
          </p:spPr>
        </p:sp>
        <p:sp>
          <p:nvSpPr>
            <p:cNvPr name="TextBox 26" id="26"/>
            <p:cNvSpPr txBox="true"/>
            <p:nvPr/>
          </p:nvSpPr>
          <p:spPr>
            <a:xfrm>
              <a:off x="0" y="-47625"/>
              <a:ext cx="1438368" cy="1446598"/>
            </a:xfrm>
            <a:prstGeom prst="rect">
              <a:avLst/>
            </a:prstGeom>
          </p:spPr>
          <p:txBody>
            <a:bodyPr anchor="ctr" rtlCol="false" tIns="50800" lIns="50800" bIns="50800" rIns="50800"/>
            <a:lstStyle/>
            <a:p>
              <a:pPr algn="ctr">
                <a:lnSpc>
                  <a:spcPts val="3432"/>
                </a:lnSpc>
              </a:pPr>
            </a:p>
          </p:txBody>
        </p:sp>
      </p:grpSp>
      <p:sp>
        <p:nvSpPr>
          <p:cNvPr name="TextBox 27" id="27"/>
          <p:cNvSpPr txBox="true"/>
          <p:nvPr/>
        </p:nvSpPr>
        <p:spPr>
          <a:xfrm rot="0">
            <a:off x="6175799" y="954644"/>
            <a:ext cx="5889818" cy="1214932"/>
          </a:xfrm>
          <a:prstGeom prst="rect">
            <a:avLst/>
          </a:prstGeom>
        </p:spPr>
        <p:txBody>
          <a:bodyPr anchor="t" rtlCol="false" tIns="0" lIns="0" bIns="0" rIns="0">
            <a:spAutoFit/>
          </a:bodyPr>
          <a:lstStyle/>
          <a:p>
            <a:pPr algn="l">
              <a:lnSpc>
                <a:spcPts val="9159"/>
              </a:lnSpc>
            </a:pPr>
            <a:r>
              <a:rPr lang="en-US" sz="8979" b="true">
                <a:solidFill>
                  <a:srgbClr val="014A85"/>
                </a:solidFill>
                <a:latin typeface="Open Sauce Bold"/>
                <a:ea typeface="Open Sauce Bold"/>
                <a:cs typeface="Open Sauce Bold"/>
                <a:sym typeface="Open Sauce Bold"/>
              </a:rPr>
              <a:t>Overview</a:t>
            </a:r>
          </a:p>
        </p:txBody>
      </p:sp>
      <p:sp>
        <p:nvSpPr>
          <p:cNvPr name="TextBox 28" id="28"/>
          <p:cNvSpPr txBox="true"/>
          <p:nvPr/>
        </p:nvSpPr>
        <p:spPr>
          <a:xfrm rot="0">
            <a:off x="2630426" y="7926071"/>
            <a:ext cx="3069729" cy="434219"/>
          </a:xfrm>
          <a:prstGeom prst="rect">
            <a:avLst/>
          </a:prstGeom>
        </p:spPr>
        <p:txBody>
          <a:bodyPr anchor="t" rtlCol="false" tIns="0" lIns="0" bIns="0" rIns="0">
            <a:spAutoFit/>
          </a:bodyPr>
          <a:lstStyle/>
          <a:p>
            <a:pPr algn="l">
              <a:lnSpc>
                <a:spcPts val="3245"/>
              </a:lnSpc>
            </a:pPr>
            <a:r>
              <a:rPr lang="en-US" sz="2774">
                <a:solidFill>
                  <a:srgbClr val="FFFFFF"/>
                </a:solidFill>
                <a:latin typeface="Poppins"/>
                <a:ea typeface="Poppins"/>
                <a:cs typeface="Poppins"/>
                <a:sym typeface="Poppins"/>
              </a:rPr>
              <a:t>welcome date</a:t>
            </a:r>
          </a:p>
        </p:txBody>
      </p:sp>
      <p:sp>
        <p:nvSpPr>
          <p:cNvPr name="TextBox 29" id="29"/>
          <p:cNvSpPr txBox="true"/>
          <p:nvPr/>
        </p:nvSpPr>
        <p:spPr>
          <a:xfrm rot="0">
            <a:off x="7965201" y="7926071"/>
            <a:ext cx="3069729" cy="436738"/>
          </a:xfrm>
          <a:prstGeom prst="rect">
            <a:avLst/>
          </a:prstGeom>
        </p:spPr>
        <p:txBody>
          <a:bodyPr anchor="t" rtlCol="false" tIns="0" lIns="0" bIns="0" rIns="0">
            <a:spAutoFit/>
          </a:bodyPr>
          <a:lstStyle/>
          <a:p>
            <a:pPr algn="l">
              <a:lnSpc>
                <a:spcPts val="3245"/>
              </a:lnSpc>
            </a:pPr>
            <a:r>
              <a:rPr lang="en-US" sz="2774">
                <a:solidFill>
                  <a:srgbClr val="FFFFFF"/>
                </a:solidFill>
                <a:latin typeface="Poppins"/>
                <a:ea typeface="Poppins"/>
                <a:cs typeface="Poppins"/>
                <a:sym typeface="Poppins"/>
              </a:rPr>
              <a:t>recruitment Call</a:t>
            </a:r>
          </a:p>
        </p:txBody>
      </p:sp>
      <p:sp>
        <p:nvSpPr>
          <p:cNvPr name="TextBox 30" id="30"/>
          <p:cNvSpPr txBox="true"/>
          <p:nvPr/>
        </p:nvSpPr>
        <p:spPr>
          <a:xfrm rot="0">
            <a:off x="13298116" y="7926071"/>
            <a:ext cx="3981068" cy="436738"/>
          </a:xfrm>
          <a:prstGeom prst="rect">
            <a:avLst/>
          </a:prstGeom>
        </p:spPr>
        <p:txBody>
          <a:bodyPr anchor="t" rtlCol="false" tIns="0" lIns="0" bIns="0" rIns="0">
            <a:spAutoFit/>
          </a:bodyPr>
          <a:lstStyle/>
          <a:p>
            <a:pPr algn="l">
              <a:lnSpc>
                <a:spcPts val="3245"/>
              </a:lnSpc>
            </a:pPr>
            <a:r>
              <a:rPr lang="en-US" sz="2774">
                <a:solidFill>
                  <a:srgbClr val="FFFFFF"/>
                </a:solidFill>
                <a:latin typeface="Poppins"/>
                <a:ea typeface="Poppins"/>
                <a:cs typeface="Poppins"/>
                <a:sym typeface="Poppins"/>
              </a:rPr>
              <a:t>additional reach out</a:t>
            </a:r>
          </a:p>
        </p:txBody>
      </p:sp>
      <p:sp>
        <p:nvSpPr>
          <p:cNvPr name="TextBox 31" id="31"/>
          <p:cNvSpPr txBox="true"/>
          <p:nvPr/>
        </p:nvSpPr>
        <p:spPr>
          <a:xfrm rot="0">
            <a:off x="4165290" y="6018712"/>
            <a:ext cx="12556201" cy="1345696"/>
          </a:xfrm>
          <a:prstGeom prst="rect">
            <a:avLst/>
          </a:prstGeom>
        </p:spPr>
        <p:txBody>
          <a:bodyPr anchor="t" rtlCol="false" tIns="0" lIns="0" bIns="0" rIns="0">
            <a:spAutoFit/>
          </a:bodyPr>
          <a:lstStyle/>
          <a:p>
            <a:pPr algn="just">
              <a:lnSpc>
                <a:spcPts val="2651"/>
              </a:lnSpc>
            </a:pPr>
            <a:r>
              <a:rPr lang="en-US" sz="2039">
                <a:solidFill>
                  <a:srgbClr val="000000"/>
                </a:solidFill>
                <a:latin typeface="Poppins"/>
                <a:ea typeface="Poppins"/>
                <a:cs typeface="Poppins"/>
                <a:sym typeface="Poppins"/>
              </a:rPr>
              <a:t>For this project, 3 main focused field are welcome_date, recruitment call text_date, email_date and contact us to marked with participants willingness to moved to study arm or refused to move on. Assume all participants give final decision on the last reach out, average gap between first welcome packet sent date and final reach out day.</a:t>
            </a:r>
          </a:p>
        </p:txBody>
      </p:sp>
      <p:sp>
        <p:nvSpPr>
          <p:cNvPr name="TextBox 32" id="32"/>
          <p:cNvSpPr txBox="true"/>
          <p:nvPr/>
        </p:nvSpPr>
        <p:spPr>
          <a:xfrm rot="0">
            <a:off x="14798154" y="594493"/>
            <a:ext cx="3196808" cy="931303"/>
          </a:xfrm>
          <a:prstGeom prst="rect">
            <a:avLst/>
          </a:prstGeom>
        </p:spPr>
        <p:txBody>
          <a:bodyPr anchor="t" rtlCol="false" tIns="0" lIns="0" bIns="0" rIns="0">
            <a:spAutoFit/>
          </a:bodyPr>
          <a:lstStyle/>
          <a:p>
            <a:pPr algn="l">
              <a:lnSpc>
                <a:spcPts val="7213"/>
              </a:lnSpc>
            </a:pPr>
            <a:r>
              <a:rPr lang="en-US" sz="6272" b="true">
                <a:solidFill>
                  <a:srgbClr val="FFFFFF"/>
                </a:solidFill>
                <a:latin typeface="Open Sauce Bold"/>
                <a:ea typeface="Open Sauce Bold"/>
                <a:cs typeface="Open Sauce Bold"/>
                <a:sym typeface="Open Sauce Bold"/>
              </a:rPr>
              <a:t>~54%</a:t>
            </a:r>
          </a:p>
        </p:txBody>
      </p:sp>
      <p:sp>
        <p:nvSpPr>
          <p:cNvPr name="TextBox 33" id="33"/>
          <p:cNvSpPr txBox="true"/>
          <p:nvPr/>
        </p:nvSpPr>
        <p:spPr>
          <a:xfrm rot="0">
            <a:off x="14189457" y="1703545"/>
            <a:ext cx="3678620" cy="859658"/>
          </a:xfrm>
          <a:prstGeom prst="rect">
            <a:avLst/>
          </a:prstGeom>
        </p:spPr>
        <p:txBody>
          <a:bodyPr anchor="t" rtlCol="false" tIns="0" lIns="0" bIns="0" rIns="0">
            <a:spAutoFit/>
          </a:bodyPr>
          <a:lstStyle/>
          <a:p>
            <a:pPr algn="l">
              <a:lnSpc>
                <a:spcPts val="2200"/>
              </a:lnSpc>
            </a:pPr>
            <a:r>
              <a:rPr lang="en-US" sz="1913">
                <a:solidFill>
                  <a:srgbClr val="FFFFFF"/>
                </a:solidFill>
                <a:latin typeface="Poppins"/>
                <a:ea typeface="Poppins"/>
                <a:cs typeface="Poppins"/>
                <a:sym typeface="Poppins"/>
              </a:rPr>
              <a:t>of recruited reach out moved  to the study for recruitment result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56270" y="-438965"/>
            <a:ext cx="8265211" cy="10725965"/>
            <a:chOff x="0" y="0"/>
            <a:chExt cx="2176846" cy="2824946"/>
          </a:xfrm>
        </p:grpSpPr>
        <p:sp>
          <p:nvSpPr>
            <p:cNvPr name="Freeform 3" id="3"/>
            <p:cNvSpPr/>
            <p:nvPr/>
          </p:nvSpPr>
          <p:spPr>
            <a:xfrm flipH="false" flipV="false" rot="0">
              <a:off x="0" y="0"/>
              <a:ext cx="2176846" cy="2824946"/>
            </a:xfrm>
            <a:custGeom>
              <a:avLst/>
              <a:gdLst/>
              <a:ahLst/>
              <a:cxnLst/>
              <a:rect r="r" b="b" t="t" l="l"/>
              <a:pathLst>
                <a:path h="2824946" w="2176846">
                  <a:moveTo>
                    <a:pt x="93669" y="0"/>
                  </a:moveTo>
                  <a:lnTo>
                    <a:pt x="2083177" y="0"/>
                  </a:lnTo>
                  <a:cubicBezTo>
                    <a:pt x="2108019" y="0"/>
                    <a:pt x="2131844" y="9869"/>
                    <a:pt x="2149411" y="27435"/>
                  </a:cubicBezTo>
                  <a:cubicBezTo>
                    <a:pt x="2166977" y="45001"/>
                    <a:pt x="2176846" y="68826"/>
                    <a:pt x="2176846" y="93669"/>
                  </a:cubicBezTo>
                  <a:lnTo>
                    <a:pt x="2176846" y="2731277"/>
                  </a:lnTo>
                  <a:cubicBezTo>
                    <a:pt x="2176846" y="2783009"/>
                    <a:pt x="2134909" y="2824946"/>
                    <a:pt x="2083177" y="2824946"/>
                  </a:cubicBezTo>
                  <a:lnTo>
                    <a:pt x="93669" y="2824946"/>
                  </a:lnTo>
                  <a:cubicBezTo>
                    <a:pt x="41937" y="2824946"/>
                    <a:pt x="0" y="2783009"/>
                    <a:pt x="0" y="2731277"/>
                  </a:cubicBezTo>
                  <a:lnTo>
                    <a:pt x="0" y="93669"/>
                  </a:lnTo>
                  <a:cubicBezTo>
                    <a:pt x="0" y="41937"/>
                    <a:pt x="41937" y="0"/>
                    <a:pt x="93669" y="0"/>
                  </a:cubicBezTo>
                  <a:close/>
                </a:path>
              </a:pathLst>
            </a:custGeom>
            <a:solidFill>
              <a:srgbClr val="014A85"/>
            </a:solidFill>
          </p:spPr>
        </p:sp>
        <p:sp>
          <p:nvSpPr>
            <p:cNvPr name="TextBox 4" id="4"/>
            <p:cNvSpPr txBox="true"/>
            <p:nvPr/>
          </p:nvSpPr>
          <p:spPr>
            <a:xfrm>
              <a:off x="0" y="-47625"/>
              <a:ext cx="2176846" cy="2872571"/>
            </a:xfrm>
            <a:prstGeom prst="rect">
              <a:avLst/>
            </a:prstGeom>
          </p:spPr>
          <p:txBody>
            <a:bodyPr anchor="ctr" rtlCol="false" tIns="50800" lIns="50800" bIns="50800" rIns="50800"/>
            <a:lstStyle/>
            <a:p>
              <a:pPr algn="ctr">
                <a:lnSpc>
                  <a:spcPts val="3432"/>
                </a:lnSpc>
              </a:pPr>
            </a:p>
          </p:txBody>
        </p:sp>
      </p:grpSp>
      <p:sp>
        <p:nvSpPr>
          <p:cNvPr name="Freeform 5" id="5"/>
          <p:cNvSpPr/>
          <p:nvPr/>
        </p:nvSpPr>
        <p:spPr>
          <a:xfrm flipH="false" flipV="false" rot="0">
            <a:off x="1598371" y="1399836"/>
            <a:ext cx="780655" cy="765042"/>
          </a:xfrm>
          <a:custGeom>
            <a:avLst/>
            <a:gdLst/>
            <a:ahLst/>
            <a:cxnLst/>
            <a:rect r="r" b="b" t="t" l="l"/>
            <a:pathLst>
              <a:path h="765042" w="780655">
                <a:moveTo>
                  <a:pt x="0" y="0"/>
                </a:moveTo>
                <a:lnTo>
                  <a:pt x="780655" y="0"/>
                </a:lnTo>
                <a:lnTo>
                  <a:pt x="780655" y="765042"/>
                </a:lnTo>
                <a:lnTo>
                  <a:pt x="0" y="7650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7966453" y="4805144"/>
            <a:ext cx="4060896" cy="3777689"/>
          </a:xfrm>
          <a:custGeom>
            <a:avLst/>
            <a:gdLst/>
            <a:ahLst/>
            <a:cxnLst/>
            <a:rect r="r" b="b" t="t" l="l"/>
            <a:pathLst>
              <a:path h="3777689" w="4060896">
                <a:moveTo>
                  <a:pt x="0" y="0"/>
                </a:moveTo>
                <a:lnTo>
                  <a:pt x="4060896" y="0"/>
                </a:lnTo>
                <a:lnTo>
                  <a:pt x="4060896" y="3777689"/>
                </a:lnTo>
                <a:lnTo>
                  <a:pt x="0" y="3777689"/>
                </a:lnTo>
                <a:lnTo>
                  <a:pt x="0" y="0"/>
                </a:lnTo>
                <a:close/>
              </a:path>
            </a:pathLst>
          </a:custGeom>
          <a:blipFill>
            <a:blip r:embed="rId4"/>
            <a:stretch>
              <a:fillRect l="0" t="0" r="0" b="0"/>
            </a:stretch>
          </a:blipFill>
        </p:spPr>
      </p:sp>
      <p:sp>
        <p:nvSpPr>
          <p:cNvPr name="Freeform 7" id="7"/>
          <p:cNvSpPr/>
          <p:nvPr/>
        </p:nvSpPr>
        <p:spPr>
          <a:xfrm flipH="false" flipV="false" rot="0">
            <a:off x="1598371" y="5367119"/>
            <a:ext cx="780655" cy="765042"/>
          </a:xfrm>
          <a:custGeom>
            <a:avLst/>
            <a:gdLst/>
            <a:ahLst/>
            <a:cxnLst/>
            <a:rect r="r" b="b" t="t" l="l"/>
            <a:pathLst>
              <a:path h="765042" w="780655">
                <a:moveTo>
                  <a:pt x="0" y="0"/>
                </a:moveTo>
                <a:lnTo>
                  <a:pt x="780655" y="0"/>
                </a:lnTo>
                <a:lnTo>
                  <a:pt x="780655" y="765042"/>
                </a:lnTo>
                <a:lnTo>
                  <a:pt x="0" y="7650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2570148" y="4371280"/>
            <a:ext cx="4960002" cy="4454816"/>
          </a:xfrm>
          <a:custGeom>
            <a:avLst/>
            <a:gdLst/>
            <a:ahLst/>
            <a:cxnLst/>
            <a:rect r="r" b="b" t="t" l="l"/>
            <a:pathLst>
              <a:path h="4454816" w="4960002">
                <a:moveTo>
                  <a:pt x="0" y="0"/>
                </a:moveTo>
                <a:lnTo>
                  <a:pt x="4960002" y="0"/>
                </a:lnTo>
                <a:lnTo>
                  <a:pt x="4960002" y="4454816"/>
                </a:lnTo>
                <a:lnTo>
                  <a:pt x="0" y="4454816"/>
                </a:lnTo>
                <a:lnTo>
                  <a:pt x="0" y="0"/>
                </a:lnTo>
                <a:close/>
              </a:path>
            </a:pathLst>
          </a:custGeom>
          <a:blipFill>
            <a:blip r:embed="rId5"/>
            <a:stretch>
              <a:fillRect l="-128830" t="-55933" r="-72332" b="-2083"/>
            </a:stretch>
          </a:blipFill>
        </p:spPr>
      </p:sp>
      <p:sp>
        <p:nvSpPr>
          <p:cNvPr name="TextBox 9" id="9"/>
          <p:cNvSpPr txBox="true"/>
          <p:nvPr/>
        </p:nvSpPr>
        <p:spPr>
          <a:xfrm rot="0">
            <a:off x="7947066" y="1326649"/>
            <a:ext cx="5413484" cy="1214932"/>
          </a:xfrm>
          <a:prstGeom prst="rect">
            <a:avLst/>
          </a:prstGeom>
        </p:spPr>
        <p:txBody>
          <a:bodyPr anchor="t" rtlCol="false" tIns="0" lIns="0" bIns="0" rIns="0">
            <a:spAutoFit/>
          </a:bodyPr>
          <a:lstStyle/>
          <a:p>
            <a:pPr algn="l">
              <a:lnSpc>
                <a:spcPts val="9159"/>
              </a:lnSpc>
            </a:pPr>
            <a:r>
              <a:rPr lang="en-US" sz="8979" b="true">
                <a:solidFill>
                  <a:srgbClr val="014A85"/>
                </a:solidFill>
                <a:latin typeface="Open Sauce Bold"/>
                <a:ea typeface="Open Sauce Bold"/>
                <a:cs typeface="Open Sauce Bold"/>
                <a:sym typeface="Open Sauce Bold"/>
              </a:rPr>
              <a:t>Finding</a:t>
            </a:r>
          </a:p>
        </p:txBody>
      </p:sp>
      <p:sp>
        <p:nvSpPr>
          <p:cNvPr name="TextBox 10" id="10"/>
          <p:cNvSpPr txBox="true"/>
          <p:nvPr/>
        </p:nvSpPr>
        <p:spPr>
          <a:xfrm rot="0">
            <a:off x="7966453" y="286666"/>
            <a:ext cx="5184737" cy="1007040"/>
          </a:xfrm>
          <a:prstGeom prst="rect">
            <a:avLst/>
          </a:prstGeom>
        </p:spPr>
        <p:txBody>
          <a:bodyPr anchor="t" rtlCol="false" tIns="0" lIns="0" bIns="0" rIns="0">
            <a:spAutoFit/>
          </a:bodyPr>
          <a:lstStyle/>
          <a:p>
            <a:pPr algn="l">
              <a:lnSpc>
                <a:spcPts val="7973"/>
              </a:lnSpc>
            </a:pPr>
            <a:r>
              <a:rPr lang="en-US" sz="6815">
                <a:solidFill>
                  <a:srgbClr val="000000"/>
                </a:solidFill>
                <a:latin typeface="Open Sauce"/>
                <a:ea typeface="Open Sauce"/>
                <a:cs typeface="Open Sauce"/>
                <a:sym typeface="Open Sauce"/>
              </a:rPr>
              <a:t>Main</a:t>
            </a:r>
          </a:p>
        </p:txBody>
      </p:sp>
      <p:sp>
        <p:nvSpPr>
          <p:cNvPr name="TextBox 11" id="11"/>
          <p:cNvSpPr txBox="true"/>
          <p:nvPr/>
        </p:nvSpPr>
        <p:spPr>
          <a:xfrm rot="0">
            <a:off x="7947066" y="2747149"/>
            <a:ext cx="8160566" cy="807851"/>
          </a:xfrm>
          <a:prstGeom prst="rect">
            <a:avLst/>
          </a:prstGeom>
        </p:spPr>
        <p:txBody>
          <a:bodyPr anchor="t" rtlCol="false" tIns="0" lIns="0" bIns="0" rIns="0">
            <a:spAutoFit/>
          </a:bodyPr>
          <a:lstStyle/>
          <a:p>
            <a:pPr algn="just">
              <a:lnSpc>
                <a:spcPts val="2131"/>
              </a:lnSpc>
            </a:pPr>
            <a:r>
              <a:rPr lang="en-US" sz="1639">
                <a:solidFill>
                  <a:srgbClr val="000000"/>
                </a:solidFill>
                <a:latin typeface="Poppins"/>
                <a:ea typeface="Poppins"/>
                <a:cs typeface="Poppins"/>
                <a:sym typeface="Poppins"/>
              </a:rPr>
              <a:t>The total of recruitment result : 357</a:t>
            </a:r>
          </a:p>
          <a:p>
            <a:pPr algn="just">
              <a:lnSpc>
                <a:spcPts val="2131"/>
              </a:lnSpc>
            </a:pPr>
            <a:r>
              <a:rPr lang="en-US" sz="1639">
                <a:solidFill>
                  <a:srgbClr val="000000"/>
                </a:solidFill>
                <a:latin typeface="Poppins"/>
                <a:ea typeface="Poppins"/>
                <a:cs typeface="Poppins"/>
                <a:sym typeface="Poppins"/>
              </a:rPr>
              <a:t>no welcoming packet and recruitment call: 30</a:t>
            </a:r>
          </a:p>
          <a:p>
            <a:pPr algn="just">
              <a:lnSpc>
                <a:spcPts val="2131"/>
              </a:lnSpc>
            </a:pPr>
            <a:r>
              <a:rPr lang="en-US" sz="1639">
                <a:solidFill>
                  <a:srgbClr val="000000"/>
                </a:solidFill>
                <a:latin typeface="Poppins"/>
                <a:ea typeface="Poppins"/>
                <a:cs typeface="Poppins"/>
                <a:sym typeface="Poppins"/>
              </a:rPr>
              <a:t>Other: 331</a:t>
            </a:r>
          </a:p>
        </p:txBody>
      </p:sp>
      <p:sp>
        <p:nvSpPr>
          <p:cNvPr name="TextBox 12" id="12"/>
          <p:cNvSpPr txBox="true"/>
          <p:nvPr/>
        </p:nvSpPr>
        <p:spPr>
          <a:xfrm rot="0">
            <a:off x="636906" y="2513006"/>
            <a:ext cx="5357843" cy="2292138"/>
          </a:xfrm>
          <a:prstGeom prst="rect">
            <a:avLst/>
          </a:prstGeom>
        </p:spPr>
        <p:txBody>
          <a:bodyPr anchor="t" rtlCol="false" tIns="0" lIns="0" bIns="0" rIns="0">
            <a:spAutoFit/>
          </a:bodyPr>
          <a:lstStyle/>
          <a:p>
            <a:pPr algn="just">
              <a:lnSpc>
                <a:spcPts val="2296"/>
              </a:lnSpc>
            </a:pPr>
            <a:r>
              <a:rPr lang="en-US" sz="1766">
                <a:solidFill>
                  <a:srgbClr val="FFFFFF"/>
                </a:solidFill>
                <a:latin typeface="Poppins"/>
                <a:ea typeface="Poppins"/>
                <a:cs typeface="Poppins"/>
                <a:sym typeface="Poppins"/>
              </a:rPr>
              <a:t>If the partcipants interested in joining during the recruitment, they are most likely will move o with the study</a:t>
            </a:r>
          </a:p>
          <a:p>
            <a:pPr algn="just">
              <a:lnSpc>
                <a:spcPts val="2296"/>
              </a:lnSpc>
            </a:pPr>
            <a:r>
              <a:rPr lang="en-US" sz="1766">
                <a:solidFill>
                  <a:srgbClr val="FFFFFF"/>
                </a:solidFill>
                <a:latin typeface="Poppins"/>
                <a:ea typeface="Poppins"/>
                <a:cs typeface="Poppins"/>
                <a:sym typeface="Poppins"/>
              </a:rPr>
              <a:t>callresult and delay_days has negative impact on each other, which means if the delay_days increase, the partcipants might be unreachble.</a:t>
            </a:r>
          </a:p>
          <a:p>
            <a:pPr algn="just">
              <a:lnSpc>
                <a:spcPts val="2296"/>
              </a:lnSpc>
            </a:pPr>
            <a:r>
              <a:rPr lang="en-US" sz="1766">
                <a:solidFill>
                  <a:srgbClr val="FFFFFF"/>
                </a:solidFill>
                <a:latin typeface="Poppins"/>
                <a:ea typeface="Poppins"/>
                <a:cs typeface="Poppins"/>
                <a:sym typeface="Poppins"/>
              </a:rPr>
              <a:t>Similar to it, the increase of delay_day also has lower rate of move on to study decision </a:t>
            </a:r>
          </a:p>
        </p:txBody>
      </p:sp>
      <p:sp>
        <p:nvSpPr>
          <p:cNvPr name="TextBox 13" id="13"/>
          <p:cNvSpPr txBox="true"/>
          <p:nvPr/>
        </p:nvSpPr>
        <p:spPr>
          <a:xfrm rot="0">
            <a:off x="2620165" y="1487640"/>
            <a:ext cx="5088776" cy="495630"/>
          </a:xfrm>
          <a:prstGeom prst="rect">
            <a:avLst/>
          </a:prstGeom>
        </p:spPr>
        <p:txBody>
          <a:bodyPr anchor="t" rtlCol="false" tIns="0" lIns="0" bIns="0" rIns="0">
            <a:spAutoFit/>
          </a:bodyPr>
          <a:lstStyle/>
          <a:p>
            <a:pPr algn="l">
              <a:lnSpc>
                <a:spcPts val="3725"/>
              </a:lnSpc>
            </a:pPr>
            <a:r>
              <a:rPr lang="en-US" sz="3184">
                <a:solidFill>
                  <a:srgbClr val="FFFFFF"/>
                </a:solidFill>
                <a:latin typeface="Poppins"/>
                <a:ea typeface="Poppins"/>
                <a:cs typeface="Poppins"/>
                <a:sym typeface="Poppins"/>
              </a:rPr>
              <a:t>Recruitment call</a:t>
            </a:r>
          </a:p>
        </p:txBody>
      </p:sp>
      <p:sp>
        <p:nvSpPr>
          <p:cNvPr name="TextBox 14" id="14"/>
          <p:cNvSpPr txBox="true"/>
          <p:nvPr/>
        </p:nvSpPr>
        <p:spPr>
          <a:xfrm rot="0">
            <a:off x="636906" y="6560588"/>
            <a:ext cx="5943690" cy="2301621"/>
          </a:xfrm>
          <a:prstGeom prst="rect">
            <a:avLst/>
          </a:prstGeom>
        </p:spPr>
        <p:txBody>
          <a:bodyPr anchor="t" rtlCol="false" tIns="0" lIns="0" bIns="0" rIns="0">
            <a:spAutoFit/>
          </a:bodyPr>
          <a:lstStyle/>
          <a:p>
            <a:pPr algn="just">
              <a:lnSpc>
                <a:spcPts val="2301"/>
              </a:lnSpc>
            </a:pPr>
            <a:r>
              <a:rPr lang="en-US" sz="1770">
                <a:solidFill>
                  <a:srgbClr val="FFFFFF"/>
                </a:solidFill>
                <a:latin typeface="Poppins"/>
                <a:ea typeface="Poppins"/>
                <a:cs typeface="Poppins"/>
                <a:sym typeface="Poppins"/>
              </a:rPr>
              <a:t>Since moved_to_studyarm represents whether someone moved into a study arm (1 = yes, 0 = no), the weak negative correlation with delay variables suggests that individuals who move into a study arm tend to experience slightly shorter delays in text responses. However, since the correlation is weak, the effect isn't strong or definitive.</a:t>
            </a:r>
          </a:p>
          <a:p>
            <a:pPr algn="just">
              <a:lnSpc>
                <a:spcPts val="2301"/>
              </a:lnSpc>
            </a:pPr>
          </a:p>
        </p:txBody>
      </p:sp>
      <p:sp>
        <p:nvSpPr>
          <p:cNvPr name="TextBox 15" id="15"/>
          <p:cNvSpPr txBox="true"/>
          <p:nvPr/>
        </p:nvSpPr>
        <p:spPr>
          <a:xfrm rot="0">
            <a:off x="2620165" y="5492300"/>
            <a:ext cx="3523802" cy="960077"/>
          </a:xfrm>
          <a:prstGeom prst="rect">
            <a:avLst/>
          </a:prstGeom>
        </p:spPr>
        <p:txBody>
          <a:bodyPr anchor="t" rtlCol="false" tIns="0" lIns="0" bIns="0" rIns="0">
            <a:spAutoFit/>
          </a:bodyPr>
          <a:lstStyle/>
          <a:p>
            <a:pPr algn="l">
              <a:lnSpc>
                <a:spcPts val="3725"/>
              </a:lnSpc>
            </a:pPr>
            <a:r>
              <a:rPr lang="en-US" sz="3184">
                <a:solidFill>
                  <a:srgbClr val="FFFFFF"/>
                </a:solidFill>
                <a:latin typeface="Poppins"/>
                <a:ea typeface="Poppins"/>
                <a:cs typeface="Poppins"/>
                <a:sym typeface="Poppins"/>
              </a:rPr>
              <a:t>Extra communication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6074111" y="1179654"/>
            <a:ext cx="1469098" cy="368010"/>
          </a:xfrm>
          <a:prstGeom prst="rect">
            <a:avLst/>
          </a:prstGeom>
        </p:spPr>
        <p:txBody>
          <a:bodyPr anchor="t" rtlCol="false" tIns="0" lIns="0" bIns="0" rIns="0">
            <a:spAutoFit/>
          </a:bodyPr>
          <a:lstStyle/>
          <a:p>
            <a:pPr algn="r">
              <a:lnSpc>
                <a:spcPts val="2866"/>
              </a:lnSpc>
            </a:pPr>
            <a:r>
              <a:rPr lang="en-US" sz="2204">
                <a:solidFill>
                  <a:srgbClr val="FFFFFF"/>
                </a:solidFill>
                <a:latin typeface="Poppins"/>
                <a:ea typeface="Poppins"/>
                <a:cs typeface="Poppins"/>
                <a:sym typeface="Poppins"/>
              </a:rPr>
              <a:t>Hanover</a:t>
            </a:r>
          </a:p>
        </p:txBody>
      </p:sp>
      <p:sp>
        <p:nvSpPr>
          <p:cNvPr name="TextBox 3" id="3"/>
          <p:cNvSpPr txBox="true"/>
          <p:nvPr/>
        </p:nvSpPr>
        <p:spPr>
          <a:xfrm rot="0">
            <a:off x="15948071" y="1509564"/>
            <a:ext cx="1595138" cy="368010"/>
          </a:xfrm>
          <a:prstGeom prst="rect">
            <a:avLst/>
          </a:prstGeom>
        </p:spPr>
        <p:txBody>
          <a:bodyPr anchor="t" rtlCol="false" tIns="0" lIns="0" bIns="0" rIns="0">
            <a:spAutoFit/>
          </a:bodyPr>
          <a:lstStyle/>
          <a:p>
            <a:pPr algn="r">
              <a:lnSpc>
                <a:spcPts val="2866"/>
              </a:lnSpc>
            </a:pPr>
            <a:r>
              <a:rPr lang="en-US" sz="2204" b="true">
                <a:solidFill>
                  <a:srgbClr val="FFFFFF"/>
                </a:solidFill>
                <a:latin typeface="Poppins Bold"/>
                <a:ea typeface="Poppins Bold"/>
                <a:cs typeface="Poppins Bold"/>
                <a:sym typeface="Poppins Bold"/>
              </a:rPr>
              <a:t>and Tyke</a:t>
            </a:r>
          </a:p>
        </p:txBody>
      </p:sp>
      <p:sp>
        <p:nvSpPr>
          <p:cNvPr name="Freeform 4" id="4"/>
          <p:cNvSpPr/>
          <p:nvPr/>
        </p:nvSpPr>
        <p:spPr>
          <a:xfrm flipH="false" flipV="true" rot="0">
            <a:off x="15277715" y="-8064888"/>
            <a:ext cx="4242826" cy="11194062"/>
          </a:xfrm>
          <a:custGeom>
            <a:avLst/>
            <a:gdLst/>
            <a:ahLst/>
            <a:cxnLst/>
            <a:rect r="r" b="b" t="t" l="l"/>
            <a:pathLst>
              <a:path h="11194062" w="4242826">
                <a:moveTo>
                  <a:pt x="0" y="11194061"/>
                </a:moveTo>
                <a:lnTo>
                  <a:pt x="4242825" y="11194061"/>
                </a:lnTo>
                <a:lnTo>
                  <a:pt x="4242825" y="0"/>
                </a:lnTo>
                <a:lnTo>
                  <a:pt x="0" y="0"/>
                </a:lnTo>
                <a:lnTo>
                  <a:pt x="0" y="11194061"/>
                </a:lnTo>
                <a:close/>
              </a:path>
            </a:pathLst>
          </a:custGeom>
          <a:blipFill>
            <a:blip r:embed="rId2">
              <a:extLst>
                <a:ext uri="{96DAC541-7B7A-43D3-8B79-37D633B846F1}">
                  <asvg:svgBlip xmlns:asvg="http://schemas.microsoft.com/office/drawing/2016/SVG/main" r:embed="rId3"/>
                </a:ext>
              </a:extLst>
            </a:blip>
            <a:stretch>
              <a:fillRect l="0" t="0" r="-109748" b="0"/>
            </a:stretch>
          </a:blipFill>
        </p:spPr>
      </p:sp>
      <p:sp>
        <p:nvSpPr>
          <p:cNvPr name="Freeform 5" id="5"/>
          <p:cNvSpPr/>
          <p:nvPr/>
        </p:nvSpPr>
        <p:spPr>
          <a:xfrm flipH="false" flipV="false" rot="0">
            <a:off x="2363483" y="5019791"/>
            <a:ext cx="11308892" cy="4460555"/>
          </a:xfrm>
          <a:custGeom>
            <a:avLst/>
            <a:gdLst/>
            <a:ahLst/>
            <a:cxnLst/>
            <a:rect r="r" b="b" t="t" l="l"/>
            <a:pathLst>
              <a:path h="4460555" w="11308892">
                <a:moveTo>
                  <a:pt x="0" y="0"/>
                </a:moveTo>
                <a:lnTo>
                  <a:pt x="11308892" y="0"/>
                </a:lnTo>
                <a:lnTo>
                  <a:pt x="11308892" y="4460555"/>
                </a:lnTo>
                <a:lnTo>
                  <a:pt x="0" y="4460555"/>
                </a:lnTo>
                <a:lnTo>
                  <a:pt x="0" y="0"/>
                </a:lnTo>
                <a:close/>
              </a:path>
            </a:pathLst>
          </a:custGeom>
          <a:blipFill>
            <a:blip r:embed="rId4"/>
            <a:stretch>
              <a:fillRect l="0" t="0" r="0" b="0"/>
            </a:stretch>
          </a:blipFill>
        </p:spPr>
      </p:sp>
      <p:sp>
        <p:nvSpPr>
          <p:cNvPr name="TextBox 6" id="6"/>
          <p:cNvSpPr txBox="true"/>
          <p:nvPr/>
        </p:nvSpPr>
        <p:spPr>
          <a:xfrm rot="0">
            <a:off x="392431" y="292370"/>
            <a:ext cx="11103399" cy="2577262"/>
          </a:xfrm>
          <a:prstGeom prst="rect">
            <a:avLst/>
          </a:prstGeom>
        </p:spPr>
        <p:txBody>
          <a:bodyPr anchor="t" rtlCol="false" tIns="0" lIns="0" bIns="0" rIns="0">
            <a:spAutoFit/>
          </a:bodyPr>
          <a:lstStyle/>
          <a:p>
            <a:pPr algn="l">
              <a:lnSpc>
                <a:spcPts val="10057"/>
              </a:lnSpc>
            </a:pPr>
            <a:r>
              <a:rPr lang="en-US" sz="8979" b="true">
                <a:solidFill>
                  <a:srgbClr val="014A85"/>
                </a:solidFill>
                <a:latin typeface="Open Sauce Bold"/>
                <a:ea typeface="Open Sauce Bold"/>
                <a:cs typeface="Open Sauce Bold"/>
                <a:sym typeface="Open Sauce Bold"/>
              </a:rPr>
              <a:t>1st reach out rate for call recruitment</a:t>
            </a:r>
          </a:p>
        </p:txBody>
      </p:sp>
      <p:sp>
        <p:nvSpPr>
          <p:cNvPr name="TextBox 7" id="7"/>
          <p:cNvSpPr txBox="true"/>
          <p:nvPr/>
        </p:nvSpPr>
        <p:spPr>
          <a:xfrm rot="0">
            <a:off x="392431" y="3002149"/>
            <a:ext cx="7930829" cy="2141351"/>
          </a:xfrm>
          <a:prstGeom prst="rect">
            <a:avLst/>
          </a:prstGeom>
        </p:spPr>
        <p:txBody>
          <a:bodyPr anchor="t" rtlCol="false" tIns="0" lIns="0" bIns="0" rIns="0">
            <a:spAutoFit/>
          </a:bodyPr>
          <a:lstStyle/>
          <a:p>
            <a:pPr algn="just">
              <a:lnSpc>
                <a:spcPts val="2131"/>
              </a:lnSpc>
            </a:pPr>
            <a:r>
              <a:rPr lang="en-US" sz="1639">
                <a:solidFill>
                  <a:srgbClr val="000000"/>
                </a:solidFill>
                <a:latin typeface="Poppins"/>
                <a:ea typeface="Poppins"/>
                <a:cs typeface="Poppins"/>
                <a:sym typeface="Poppins"/>
              </a:rPr>
              <a:t>Most participants who joined the study were contacted within the first 10 days, especially on Day 7, which shows a sharp peak with over 22 participants joining</a:t>
            </a:r>
          </a:p>
          <a:p>
            <a:pPr algn="just">
              <a:lnSpc>
                <a:spcPts val="2131"/>
              </a:lnSpc>
            </a:pPr>
            <a:r>
              <a:rPr lang="en-US" sz="1639">
                <a:solidFill>
                  <a:srgbClr val="000000"/>
                </a:solidFill>
                <a:latin typeface="Poppins"/>
                <a:ea typeface="Poppins"/>
                <a:cs typeface="Poppins"/>
                <a:sym typeface="Poppins"/>
              </a:rPr>
              <a:t>Engagement (both joining and refusal) drops significantly after the first 30 days.</a:t>
            </a:r>
          </a:p>
          <a:p>
            <a:pPr algn="just">
              <a:lnSpc>
                <a:spcPts val="2131"/>
              </a:lnSpc>
            </a:pPr>
            <a:r>
              <a:rPr lang="en-US" sz="1639">
                <a:solidFill>
                  <a:srgbClr val="000000"/>
                </a:solidFill>
                <a:latin typeface="Poppins"/>
                <a:ea typeface="Poppins"/>
                <a:cs typeface="Poppins"/>
                <a:sym typeface="Poppins"/>
              </a:rPr>
              <a:t>Beyond 30 days, participant responses become sparse and sporadic, with most days showing ≤2 interactions</a:t>
            </a:r>
          </a:p>
          <a:p>
            <a:pPr algn="just">
              <a:lnSpc>
                <a:spcPts val="2131"/>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98714" y="4138095"/>
            <a:ext cx="12481689" cy="4923140"/>
          </a:xfrm>
          <a:custGeom>
            <a:avLst/>
            <a:gdLst/>
            <a:ahLst/>
            <a:cxnLst/>
            <a:rect r="r" b="b" t="t" l="l"/>
            <a:pathLst>
              <a:path h="4923140" w="12481689">
                <a:moveTo>
                  <a:pt x="0" y="0"/>
                </a:moveTo>
                <a:lnTo>
                  <a:pt x="12481688" y="0"/>
                </a:lnTo>
                <a:lnTo>
                  <a:pt x="12481688" y="4923140"/>
                </a:lnTo>
                <a:lnTo>
                  <a:pt x="0" y="4923140"/>
                </a:lnTo>
                <a:lnTo>
                  <a:pt x="0" y="0"/>
                </a:lnTo>
                <a:close/>
              </a:path>
            </a:pathLst>
          </a:custGeom>
          <a:blipFill>
            <a:blip r:embed="rId2"/>
            <a:stretch>
              <a:fillRect l="0" t="0" r="0" b="0"/>
            </a:stretch>
          </a:blipFill>
        </p:spPr>
      </p:sp>
      <p:sp>
        <p:nvSpPr>
          <p:cNvPr name="TextBox 3" id="3"/>
          <p:cNvSpPr txBox="true"/>
          <p:nvPr/>
        </p:nvSpPr>
        <p:spPr>
          <a:xfrm rot="0">
            <a:off x="1022717" y="1874798"/>
            <a:ext cx="7950217" cy="2682164"/>
          </a:xfrm>
          <a:prstGeom prst="rect">
            <a:avLst/>
          </a:prstGeom>
        </p:spPr>
        <p:txBody>
          <a:bodyPr anchor="t" rtlCol="false" tIns="0" lIns="0" bIns="0" rIns="0">
            <a:spAutoFit/>
          </a:bodyPr>
          <a:lstStyle/>
          <a:p>
            <a:pPr algn="l">
              <a:lnSpc>
                <a:spcPts val="10506"/>
              </a:lnSpc>
            </a:pPr>
            <a:r>
              <a:rPr lang="en-US" sz="8979" b="true">
                <a:solidFill>
                  <a:srgbClr val="014A85"/>
                </a:solidFill>
                <a:latin typeface="Open Sauce Bold"/>
                <a:ea typeface="Open Sauce Bold"/>
                <a:cs typeface="Open Sauce Bold"/>
                <a:sym typeface="Open Sauce Bold"/>
              </a:rPr>
              <a:t>recruitment call</a:t>
            </a:r>
          </a:p>
        </p:txBody>
      </p:sp>
      <p:sp>
        <p:nvSpPr>
          <p:cNvPr name="TextBox 4" id="4"/>
          <p:cNvSpPr txBox="true"/>
          <p:nvPr/>
        </p:nvSpPr>
        <p:spPr>
          <a:xfrm rot="0">
            <a:off x="1213171" y="1104900"/>
            <a:ext cx="5159233" cy="1007040"/>
          </a:xfrm>
          <a:prstGeom prst="rect">
            <a:avLst/>
          </a:prstGeom>
        </p:spPr>
        <p:txBody>
          <a:bodyPr anchor="t" rtlCol="false" tIns="0" lIns="0" bIns="0" rIns="0">
            <a:spAutoFit/>
          </a:bodyPr>
          <a:lstStyle/>
          <a:p>
            <a:pPr algn="l">
              <a:lnSpc>
                <a:spcPts val="7973"/>
              </a:lnSpc>
            </a:pPr>
            <a:r>
              <a:rPr lang="en-US" sz="6815">
                <a:solidFill>
                  <a:srgbClr val="000000"/>
                </a:solidFill>
                <a:latin typeface="Open Sauce"/>
                <a:ea typeface="Open Sauce"/>
                <a:cs typeface="Open Sauce"/>
                <a:sym typeface="Open Sauce"/>
              </a:rPr>
              <a:t>follow-up</a:t>
            </a:r>
          </a:p>
        </p:txBody>
      </p:sp>
      <p:sp>
        <p:nvSpPr>
          <p:cNvPr name="TextBox 5" id="5"/>
          <p:cNvSpPr txBox="true"/>
          <p:nvPr/>
        </p:nvSpPr>
        <p:spPr>
          <a:xfrm rot="0">
            <a:off x="1213171" y="5114925"/>
            <a:ext cx="3784655" cy="807851"/>
          </a:xfrm>
          <a:prstGeom prst="rect">
            <a:avLst/>
          </a:prstGeom>
        </p:spPr>
        <p:txBody>
          <a:bodyPr anchor="t" rtlCol="false" tIns="0" lIns="0" bIns="0" rIns="0">
            <a:spAutoFit/>
          </a:bodyPr>
          <a:lstStyle/>
          <a:p>
            <a:pPr algn="just">
              <a:lnSpc>
                <a:spcPts val="2131"/>
              </a:lnSpc>
            </a:pPr>
            <a:r>
              <a:rPr lang="en-US" sz="1639">
                <a:solidFill>
                  <a:srgbClr val="000000"/>
                </a:solidFill>
                <a:latin typeface="Poppins"/>
                <a:ea typeface="Poppins"/>
                <a:cs typeface="Poppins"/>
                <a:sym typeface="Poppins"/>
              </a:rPr>
              <a:t>The first 10 days see the highest number of participants joining, with Day 0 peaking at 15 joins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12469" y="2120440"/>
            <a:ext cx="3424939" cy="3459534"/>
          </a:xfrm>
          <a:custGeom>
            <a:avLst/>
            <a:gdLst/>
            <a:ahLst/>
            <a:cxnLst/>
            <a:rect r="r" b="b" t="t" l="l"/>
            <a:pathLst>
              <a:path h="3459534" w="3424939">
                <a:moveTo>
                  <a:pt x="0" y="0"/>
                </a:moveTo>
                <a:lnTo>
                  <a:pt x="3424938" y="0"/>
                </a:lnTo>
                <a:lnTo>
                  <a:pt x="3424938" y="3459534"/>
                </a:lnTo>
                <a:lnTo>
                  <a:pt x="0" y="3459534"/>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29274" y="402268"/>
            <a:ext cx="769614" cy="626432"/>
          </a:xfrm>
          <a:custGeom>
            <a:avLst/>
            <a:gdLst/>
            <a:ahLst/>
            <a:cxnLst/>
            <a:rect r="r" b="b" t="t" l="l"/>
            <a:pathLst>
              <a:path h="626432" w="769614">
                <a:moveTo>
                  <a:pt x="0" y="0"/>
                </a:moveTo>
                <a:lnTo>
                  <a:pt x="769615" y="0"/>
                </a:lnTo>
                <a:lnTo>
                  <a:pt x="769615" y="626432"/>
                </a:lnTo>
                <a:lnTo>
                  <a:pt x="0" y="626432"/>
                </a:lnTo>
                <a:lnTo>
                  <a:pt x="0" y="0"/>
                </a:lnTo>
                <a:close/>
              </a:path>
            </a:pathLst>
          </a:custGeom>
          <a:blipFill>
            <a:blip r:embed="rId4">
              <a:extLst>
                <a:ext uri="{96DAC541-7B7A-43D3-8B79-37D633B846F1}">
                  <asvg:svgBlip xmlns:asvg="http://schemas.microsoft.com/office/drawing/2016/SVG/main" r:embed="rId5"/>
                </a:ext>
              </a:extLst>
            </a:blip>
            <a:stretch>
              <a:fillRect l="0" t="0" r="-251060" b="-331301"/>
            </a:stretch>
          </a:blipFill>
        </p:spPr>
      </p:sp>
      <p:sp>
        <p:nvSpPr>
          <p:cNvPr name="Freeform 4" id="4"/>
          <p:cNvSpPr/>
          <p:nvPr/>
        </p:nvSpPr>
        <p:spPr>
          <a:xfrm flipH="false" flipV="false" rot="0">
            <a:off x="8768137" y="2709993"/>
            <a:ext cx="9169794" cy="3541751"/>
          </a:xfrm>
          <a:custGeom>
            <a:avLst/>
            <a:gdLst/>
            <a:ahLst/>
            <a:cxnLst/>
            <a:rect r="r" b="b" t="t" l="l"/>
            <a:pathLst>
              <a:path h="3541751" w="9169794">
                <a:moveTo>
                  <a:pt x="0" y="0"/>
                </a:moveTo>
                <a:lnTo>
                  <a:pt x="9169795" y="0"/>
                </a:lnTo>
                <a:lnTo>
                  <a:pt x="9169795" y="3541750"/>
                </a:lnTo>
                <a:lnTo>
                  <a:pt x="0" y="3541750"/>
                </a:lnTo>
                <a:lnTo>
                  <a:pt x="0" y="0"/>
                </a:lnTo>
                <a:close/>
              </a:path>
            </a:pathLst>
          </a:custGeom>
          <a:blipFill>
            <a:blip r:embed="rId6"/>
            <a:stretch>
              <a:fillRect l="0" t="0" r="0" b="-2119"/>
            </a:stretch>
          </a:blipFill>
        </p:spPr>
      </p:sp>
      <p:sp>
        <p:nvSpPr>
          <p:cNvPr name="Freeform 5" id="5"/>
          <p:cNvSpPr/>
          <p:nvPr/>
        </p:nvSpPr>
        <p:spPr>
          <a:xfrm flipH="false" flipV="false" rot="0">
            <a:off x="446426" y="6704161"/>
            <a:ext cx="8321020" cy="3282052"/>
          </a:xfrm>
          <a:custGeom>
            <a:avLst/>
            <a:gdLst/>
            <a:ahLst/>
            <a:cxnLst/>
            <a:rect r="r" b="b" t="t" l="l"/>
            <a:pathLst>
              <a:path h="3282052" w="8321020">
                <a:moveTo>
                  <a:pt x="0" y="0"/>
                </a:moveTo>
                <a:lnTo>
                  <a:pt x="8321020" y="0"/>
                </a:lnTo>
                <a:lnTo>
                  <a:pt x="8321020" y="3282052"/>
                </a:lnTo>
                <a:lnTo>
                  <a:pt x="0" y="3282052"/>
                </a:lnTo>
                <a:lnTo>
                  <a:pt x="0" y="0"/>
                </a:lnTo>
                <a:close/>
              </a:path>
            </a:pathLst>
          </a:custGeom>
          <a:blipFill>
            <a:blip r:embed="rId7"/>
            <a:stretch>
              <a:fillRect l="0" t="0" r="0" b="0"/>
            </a:stretch>
          </a:blipFill>
        </p:spPr>
      </p:sp>
      <p:sp>
        <p:nvSpPr>
          <p:cNvPr name="TextBox 6" id="6"/>
          <p:cNvSpPr txBox="true"/>
          <p:nvPr/>
        </p:nvSpPr>
        <p:spPr>
          <a:xfrm rot="0">
            <a:off x="1028700" y="1560599"/>
            <a:ext cx="15478875" cy="2011611"/>
          </a:xfrm>
          <a:prstGeom prst="rect">
            <a:avLst/>
          </a:prstGeom>
        </p:spPr>
        <p:txBody>
          <a:bodyPr anchor="t" rtlCol="false" tIns="0" lIns="0" bIns="0" rIns="0">
            <a:spAutoFit/>
          </a:bodyPr>
          <a:lstStyle/>
          <a:p>
            <a:pPr algn="l">
              <a:lnSpc>
                <a:spcPts val="7731"/>
              </a:lnSpc>
            </a:pPr>
            <a:r>
              <a:rPr lang="en-US" sz="7580" b="true">
                <a:solidFill>
                  <a:srgbClr val="014A85"/>
                </a:solidFill>
                <a:latin typeface="Open Sauce Bold"/>
                <a:ea typeface="Open Sauce Bold"/>
                <a:cs typeface="Open Sauce Bold"/>
                <a:sym typeface="Open Sauce Bold"/>
              </a:rPr>
              <a:t>join and refuse rate for average delay day</a:t>
            </a:r>
          </a:p>
        </p:txBody>
      </p:sp>
      <p:sp>
        <p:nvSpPr>
          <p:cNvPr name="TextBox 7" id="7"/>
          <p:cNvSpPr txBox="true"/>
          <p:nvPr/>
        </p:nvSpPr>
        <p:spPr>
          <a:xfrm rot="0">
            <a:off x="1028700" y="206105"/>
            <a:ext cx="4938502" cy="1007040"/>
          </a:xfrm>
          <a:prstGeom prst="rect">
            <a:avLst/>
          </a:prstGeom>
        </p:spPr>
        <p:txBody>
          <a:bodyPr anchor="t" rtlCol="false" tIns="0" lIns="0" bIns="0" rIns="0">
            <a:spAutoFit/>
          </a:bodyPr>
          <a:lstStyle/>
          <a:p>
            <a:pPr algn="l">
              <a:lnSpc>
                <a:spcPts val="7973"/>
              </a:lnSpc>
            </a:pPr>
            <a:r>
              <a:rPr lang="en-US" sz="6815">
                <a:solidFill>
                  <a:srgbClr val="000000"/>
                </a:solidFill>
                <a:latin typeface="Open Sauce"/>
                <a:ea typeface="Open Sauce"/>
                <a:cs typeface="Open Sauce"/>
                <a:sym typeface="Open Sauce"/>
              </a:rPr>
              <a:t>Participants</a:t>
            </a:r>
          </a:p>
        </p:txBody>
      </p:sp>
      <p:sp>
        <p:nvSpPr>
          <p:cNvPr name="TextBox 8" id="8"/>
          <p:cNvSpPr txBox="true"/>
          <p:nvPr/>
        </p:nvSpPr>
        <p:spPr>
          <a:xfrm rot="0">
            <a:off x="1912201" y="3543635"/>
            <a:ext cx="3895752" cy="1874651"/>
          </a:xfrm>
          <a:prstGeom prst="rect">
            <a:avLst/>
          </a:prstGeom>
        </p:spPr>
        <p:txBody>
          <a:bodyPr anchor="t" rtlCol="false" tIns="0" lIns="0" bIns="0" rIns="0">
            <a:spAutoFit/>
          </a:bodyPr>
          <a:lstStyle/>
          <a:p>
            <a:pPr algn="just">
              <a:lnSpc>
                <a:spcPts val="2131"/>
              </a:lnSpc>
            </a:pPr>
            <a:r>
              <a:rPr lang="en-US" sz="1639">
                <a:solidFill>
                  <a:srgbClr val="000000"/>
                </a:solidFill>
                <a:latin typeface="Poppins"/>
                <a:ea typeface="Poppins"/>
                <a:cs typeface="Poppins"/>
                <a:sym typeface="Poppins"/>
              </a:rPr>
              <a:t>Participants are more likely to join when contacted sooner</a:t>
            </a:r>
          </a:p>
          <a:p>
            <a:pPr algn="just">
              <a:lnSpc>
                <a:spcPts val="2131"/>
              </a:lnSpc>
            </a:pPr>
            <a:r>
              <a:rPr lang="en-US" sz="1639">
                <a:solidFill>
                  <a:srgbClr val="000000"/>
                </a:solidFill>
                <a:latin typeface="Poppins"/>
                <a:ea typeface="Poppins"/>
                <a:cs typeface="Poppins"/>
                <a:sym typeface="Poppins"/>
              </a:rPr>
              <a:t>The highest join counts (~15–17 participants) are clustered between Days 0–7, reinforcing that rapid follow-up drives better recruitment outcomes.</a:t>
            </a:r>
          </a:p>
        </p:txBody>
      </p:sp>
      <p:sp>
        <p:nvSpPr>
          <p:cNvPr name="TextBox 9" id="9"/>
          <p:cNvSpPr txBox="true"/>
          <p:nvPr/>
        </p:nvSpPr>
        <p:spPr>
          <a:xfrm rot="0">
            <a:off x="11405159" y="6675586"/>
            <a:ext cx="3895752" cy="1341251"/>
          </a:xfrm>
          <a:prstGeom prst="rect">
            <a:avLst/>
          </a:prstGeom>
        </p:spPr>
        <p:txBody>
          <a:bodyPr anchor="t" rtlCol="false" tIns="0" lIns="0" bIns="0" rIns="0">
            <a:spAutoFit/>
          </a:bodyPr>
          <a:lstStyle/>
          <a:p>
            <a:pPr algn="just">
              <a:lnSpc>
                <a:spcPts val="2131"/>
              </a:lnSpc>
            </a:pPr>
            <a:r>
              <a:rPr lang="en-US" sz="1639">
                <a:solidFill>
                  <a:srgbClr val="000000"/>
                </a:solidFill>
                <a:latin typeface="Poppins"/>
                <a:ea typeface="Poppins"/>
                <a:cs typeface="Poppins"/>
                <a:sym typeface="Poppins"/>
              </a:rPr>
              <a:t>The red trend line representing refusals is nearly flat, indicating the likelihood of refusal doesn’t significantly change with delay.</a:t>
            </a:r>
          </a:p>
          <a:p>
            <a:pPr algn="just">
              <a:lnSpc>
                <a:spcPts val="2131"/>
              </a:lnSpc>
            </a:pPr>
            <a:r>
              <a:rPr lang="en-US" sz="1639">
                <a:solidFill>
                  <a:srgbClr val="000000"/>
                </a:solidFill>
                <a:latin typeface="Poppins"/>
                <a:ea typeface="Poppins"/>
                <a:cs typeface="Poppins"/>
                <a:sym typeface="Poppins"/>
              </a:rPr>
              <a:t>NA Outcomes Are Consistently Low</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626551" y="-679361"/>
            <a:ext cx="8229600" cy="8229600"/>
          </a:xfrm>
          <a:custGeom>
            <a:avLst/>
            <a:gdLst/>
            <a:ahLst/>
            <a:cxnLst/>
            <a:rect r="r" b="b" t="t" l="l"/>
            <a:pathLst>
              <a:path h="8229600" w="8229600">
                <a:moveTo>
                  <a:pt x="8229600" y="0"/>
                </a:moveTo>
                <a:lnTo>
                  <a:pt x="0" y="0"/>
                </a:lnTo>
                <a:lnTo>
                  <a:pt x="0" y="8229600"/>
                </a:lnTo>
                <a:lnTo>
                  <a:pt x="8229600" y="8229600"/>
                </a:lnTo>
                <a:lnTo>
                  <a:pt x="8229600" y="0"/>
                </a:lnTo>
                <a:close/>
              </a:path>
            </a:pathLst>
          </a:custGeom>
          <a:blipFill>
            <a:blip r:embed="rId2"/>
            <a:stretch>
              <a:fillRect l="0" t="0" r="0" b="0"/>
            </a:stretch>
          </a:blipFill>
        </p:spPr>
      </p:sp>
      <p:sp>
        <p:nvSpPr>
          <p:cNvPr name="Freeform 3" id="3"/>
          <p:cNvSpPr/>
          <p:nvPr/>
        </p:nvSpPr>
        <p:spPr>
          <a:xfrm flipH="false" flipV="false" rot="0">
            <a:off x="2211883" y="6055965"/>
            <a:ext cx="5191141" cy="13696051"/>
          </a:xfrm>
          <a:custGeom>
            <a:avLst/>
            <a:gdLst/>
            <a:ahLst/>
            <a:cxnLst/>
            <a:rect r="r" b="b" t="t" l="l"/>
            <a:pathLst>
              <a:path h="13696051" w="5191141">
                <a:moveTo>
                  <a:pt x="0" y="0"/>
                </a:moveTo>
                <a:lnTo>
                  <a:pt x="5191141" y="0"/>
                </a:lnTo>
                <a:lnTo>
                  <a:pt x="5191141" y="13696051"/>
                </a:lnTo>
                <a:lnTo>
                  <a:pt x="0" y="13696051"/>
                </a:lnTo>
                <a:lnTo>
                  <a:pt x="0" y="0"/>
                </a:lnTo>
                <a:close/>
              </a:path>
            </a:pathLst>
          </a:custGeom>
          <a:blipFill>
            <a:blip r:embed="rId3">
              <a:extLst>
                <a:ext uri="{96DAC541-7B7A-43D3-8B79-37D633B846F1}">
                  <asvg:svgBlip xmlns:asvg="http://schemas.microsoft.com/office/drawing/2016/SVG/main" r:embed="rId4"/>
                </a:ext>
              </a:extLst>
            </a:blip>
            <a:stretch>
              <a:fillRect l="0" t="0" r="-109748" b="0"/>
            </a:stretch>
          </a:blipFill>
        </p:spPr>
      </p:sp>
      <p:grpSp>
        <p:nvGrpSpPr>
          <p:cNvPr name="Group 4" id="4"/>
          <p:cNvGrpSpPr/>
          <p:nvPr/>
        </p:nvGrpSpPr>
        <p:grpSpPr>
          <a:xfrm rot="0">
            <a:off x="1247426" y="6055965"/>
            <a:ext cx="5763562" cy="7093615"/>
            <a:chOff x="0" y="0"/>
            <a:chExt cx="660400" cy="812800"/>
          </a:xfrm>
        </p:grpSpPr>
        <p:sp>
          <p:nvSpPr>
            <p:cNvPr name="Freeform 5" id="5"/>
            <p:cNvSpPr/>
            <p:nvPr/>
          </p:nvSpPr>
          <p:spPr>
            <a:xfrm flipH="false" flipV="false" rot="0">
              <a:off x="0" y="0"/>
              <a:ext cx="660400" cy="812800"/>
            </a:xfrm>
            <a:custGeom>
              <a:avLst/>
              <a:gdLst/>
              <a:ahLst/>
              <a:cxnLst/>
              <a:rect r="r" b="b" t="t" l="l"/>
              <a:pathLst>
                <a:path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blipFill>
              <a:blip r:embed="rId5"/>
              <a:stretch>
                <a:fillRect l="-42365" t="0" r="-42365" b="0"/>
              </a:stretch>
            </a:blipFill>
            <a:ln w="95250" cap="sq">
              <a:solidFill>
                <a:srgbClr val="FFFFFF"/>
              </a:solidFill>
              <a:prstDash val="solid"/>
              <a:miter/>
            </a:ln>
          </p:spPr>
        </p:sp>
      </p:grpSp>
      <p:grpSp>
        <p:nvGrpSpPr>
          <p:cNvPr name="Group 6" id="6"/>
          <p:cNvGrpSpPr/>
          <p:nvPr/>
        </p:nvGrpSpPr>
        <p:grpSpPr>
          <a:xfrm rot="0">
            <a:off x="7403024" y="-2742441"/>
            <a:ext cx="11573961" cy="1157396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26335" t="0" r="-26335" b="0"/>
              </a:stretch>
            </a:blipFill>
            <a:ln w="95250" cap="sq">
              <a:solidFill>
                <a:srgbClr val="014A85"/>
              </a:solidFill>
              <a:prstDash val="solid"/>
              <a:miter/>
            </a:ln>
          </p:spPr>
        </p:sp>
      </p:grpSp>
      <p:sp>
        <p:nvSpPr>
          <p:cNvPr name="TextBox 8" id="8"/>
          <p:cNvSpPr txBox="true"/>
          <p:nvPr/>
        </p:nvSpPr>
        <p:spPr>
          <a:xfrm rot="0">
            <a:off x="1408126" y="1024122"/>
            <a:ext cx="5248220" cy="3306148"/>
          </a:xfrm>
          <a:prstGeom prst="rect">
            <a:avLst/>
          </a:prstGeom>
        </p:spPr>
        <p:txBody>
          <a:bodyPr anchor="t" rtlCol="false" tIns="0" lIns="0" bIns="0" rIns="0">
            <a:spAutoFit/>
          </a:bodyPr>
          <a:lstStyle/>
          <a:p>
            <a:pPr algn="l">
              <a:lnSpc>
                <a:spcPts val="12793"/>
              </a:lnSpc>
            </a:pPr>
            <a:r>
              <a:rPr lang="en-US" sz="12542" b="true">
                <a:solidFill>
                  <a:srgbClr val="014A85"/>
                </a:solidFill>
                <a:latin typeface="Open Sauce Bold"/>
                <a:ea typeface="Open Sauce Bold"/>
                <a:cs typeface="Open Sauce Bold"/>
                <a:sym typeface="Open Sauce Bold"/>
              </a:rPr>
              <a:t>Thank you</a:t>
            </a:r>
          </a:p>
        </p:txBody>
      </p:sp>
      <p:sp>
        <p:nvSpPr>
          <p:cNvPr name="Freeform 9" id="9"/>
          <p:cNvSpPr/>
          <p:nvPr/>
        </p:nvSpPr>
        <p:spPr>
          <a:xfrm flipH="false" flipV="false" rot="0">
            <a:off x="5275329" y="3364321"/>
            <a:ext cx="908495" cy="332736"/>
          </a:xfrm>
          <a:custGeom>
            <a:avLst/>
            <a:gdLst/>
            <a:ahLst/>
            <a:cxnLst/>
            <a:rect r="r" b="b" t="t" l="l"/>
            <a:pathLst>
              <a:path h="332736" w="908495">
                <a:moveTo>
                  <a:pt x="0" y="0"/>
                </a:moveTo>
                <a:lnTo>
                  <a:pt x="908495" y="0"/>
                </a:lnTo>
                <a:lnTo>
                  <a:pt x="908495" y="332736"/>
                </a:lnTo>
                <a:lnTo>
                  <a:pt x="0" y="33273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1408126" y="4465773"/>
            <a:ext cx="5602862" cy="766197"/>
          </a:xfrm>
          <a:prstGeom prst="rect">
            <a:avLst/>
          </a:prstGeom>
        </p:spPr>
        <p:txBody>
          <a:bodyPr anchor="t" rtlCol="false" tIns="0" lIns="0" bIns="0" rIns="0">
            <a:spAutoFit/>
          </a:bodyPr>
          <a:lstStyle/>
          <a:p>
            <a:pPr algn="l">
              <a:lnSpc>
                <a:spcPts val="5636"/>
              </a:lnSpc>
            </a:pPr>
            <a:r>
              <a:rPr lang="en-US" sz="4817">
                <a:solidFill>
                  <a:srgbClr val="000000"/>
                </a:solidFill>
                <a:latin typeface="Poppins"/>
                <a:ea typeface="Poppins"/>
                <a:cs typeface="Poppins"/>
                <a:sym typeface="Poppins"/>
              </a:rPr>
              <a:t>for your attention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DAGmtskI5b8</dc:identifier>
  <dcterms:modified xsi:type="dcterms:W3CDTF">2011-08-01T06:04:30Z</dcterms:modified>
  <cp:revision>1</cp:revision>
  <dc:title>O’Haire lab</dc:title>
</cp:coreProperties>
</file>